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66" r:id="rId3"/>
    <p:sldId id="256" r:id="rId4"/>
    <p:sldId id="257" r:id="rId5"/>
    <p:sldId id="258" r:id="rId6"/>
    <p:sldId id="260" r:id="rId7"/>
    <p:sldId id="259" r:id="rId8"/>
    <p:sldId id="261" r:id="rId9"/>
    <p:sldId id="267" r:id="rId10"/>
    <p:sldId id="269" r:id="rId11"/>
    <p:sldId id="270" r:id="rId12"/>
    <p:sldId id="268" r:id="rId13"/>
    <p:sldId id="278" r:id="rId14"/>
    <p:sldId id="271" r:id="rId15"/>
    <p:sldId id="26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6004C6-8548-4CCE-B9CE-BC20730EF526}" type="datetimeFigureOut">
              <a:rPr lang="en-US" smtClean="0"/>
              <a:pPr/>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1F2301-AFB8-4273-8EDD-9943CD642A1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6004C6-8548-4CCE-B9CE-BC20730EF526}" type="datetimeFigureOut">
              <a:rPr lang="en-US" smtClean="0"/>
              <a:pPr/>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1F2301-AFB8-4273-8EDD-9943CD642A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6004C6-8548-4CCE-B9CE-BC20730EF526}" type="datetimeFigureOut">
              <a:rPr lang="en-US" smtClean="0"/>
              <a:pPr/>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1F2301-AFB8-4273-8EDD-9943CD642A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6004C6-8548-4CCE-B9CE-BC20730EF526}" type="datetimeFigureOut">
              <a:rPr lang="en-US" smtClean="0"/>
              <a:pPr/>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1F2301-AFB8-4273-8EDD-9943CD642A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6004C6-8548-4CCE-B9CE-BC20730EF526}" type="datetimeFigureOut">
              <a:rPr lang="en-US" smtClean="0"/>
              <a:pPr/>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1F2301-AFB8-4273-8EDD-9943CD642A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6004C6-8548-4CCE-B9CE-BC20730EF526}" type="datetimeFigureOut">
              <a:rPr lang="en-US" smtClean="0"/>
              <a:pPr/>
              <a:t>9/6/2013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1F2301-AFB8-4273-8EDD-9943CD642A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6004C6-8548-4CCE-B9CE-BC20730EF526}" type="datetimeFigureOut">
              <a:rPr lang="en-US" smtClean="0"/>
              <a:pPr/>
              <a:t>9/6/2013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1F2301-AFB8-4273-8EDD-9943CD642A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6004C6-8548-4CCE-B9CE-BC20730EF526}" type="datetimeFigureOut">
              <a:rPr lang="en-US" smtClean="0"/>
              <a:pPr/>
              <a:t>9/6/2013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1F2301-AFB8-4273-8EDD-9943CD642A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004C6-8548-4CCE-B9CE-BC20730EF526}" type="datetimeFigureOut">
              <a:rPr lang="en-US" smtClean="0"/>
              <a:pPr/>
              <a:t>9/6/2013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1F2301-AFB8-4273-8EDD-9943CD642A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6004C6-8548-4CCE-B9CE-BC20730EF526}" type="datetimeFigureOut">
              <a:rPr lang="en-US" smtClean="0"/>
              <a:pPr/>
              <a:t>9/6/2013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1F2301-AFB8-4273-8EDD-9943CD642A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6004C6-8548-4CCE-B9CE-BC20730EF526}" type="datetimeFigureOut">
              <a:rPr lang="en-US" smtClean="0"/>
              <a:pPr/>
              <a:t>9/6/2013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1F2301-AFB8-4273-8EDD-9943CD642A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6004C6-8548-4CCE-B9CE-BC20730EF526}" type="datetimeFigureOut">
              <a:rPr lang="en-US" smtClean="0"/>
              <a:pPr/>
              <a:t>9/6/2013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1F2301-AFB8-4273-8EDD-9943CD642A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Learner Outcome</a:t>
            </a:r>
            <a:endParaRPr lang="en-US" dirty="0"/>
          </a:p>
        </p:txBody>
      </p:sp>
      <p:sp>
        <p:nvSpPr>
          <p:cNvPr id="3" name="Content Placeholder 2"/>
          <p:cNvSpPr>
            <a:spLocks noGrp="1"/>
          </p:cNvSpPr>
          <p:nvPr>
            <p:ph idx="1"/>
          </p:nvPr>
        </p:nvSpPr>
        <p:spPr/>
        <p:txBody>
          <a:bodyPr/>
          <a:lstStyle/>
          <a:p>
            <a:r>
              <a:rPr lang="en-US" dirty="0" smtClean="0"/>
              <a:t>You will analyze and identify art from 3 periods, classical, medieval, </a:t>
            </a:r>
            <a:r>
              <a:rPr lang="en-US" smtClean="0"/>
              <a:t>and renaissance.</a:t>
            </a:r>
            <a:endParaRPr lang="en-US"/>
          </a:p>
        </p:txBody>
      </p:sp>
    </p:spTree>
    <p:extLst>
      <p:ext uri="{BB962C8B-B14F-4D97-AF65-F5344CB8AC3E}">
        <p14:creationId xmlns="" xmlns:p14="http://schemas.microsoft.com/office/powerpoint/2010/main" val="804774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410200" cy="1143000"/>
          </a:xfrm>
        </p:spPr>
        <p:txBody>
          <a:bodyPr/>
          <a:lstStyle/>
          <a:p>
            <a:r>
              <a:rPr lang="en-US" dirty="0" smtClean="0"/>
              <a:t>Michelangelo</a:t>
            </a:r>
            <a:endParaRPr lang="en-US" dirty="0"/>
          </a:p>
        </p:txBody>
      </p:sp>
      <p:sp>
        <p:nvSpPr>
          <p:cNvPr id="3" name="Content Placeholder 2"/>
          <p:cNvSpPr>
            <a:spLocks noGrp="1"/>
          </p:cNvSpPr>
          <p:nvPr>
            <p:ph idx="1"/>
          </p:nvPr>
        </p:nvSpPr>
        <p:spPr/>
        <p:txBody>
          <a:bodyPr/>
          <a:lstStyle/>
          <a:p>
            <a:r>
              <a:rPr lang="en-US" dirty="0" smtClean="0"/>
              <a:t>Painter</a:t>
            </a:r>
          </a:p>
          <a:p>
            <a:endParaRPr lang="en-US" dirty="0"/>
          </a:p>
          <a:p>
            <a:r>
              <a:rPr lang="en-US" dirty="0" smtClean="0"/>
              <a:t>The Sistine Chapel, Pieta, and </a:t>
            </a:r>
          </a:p>
          <a:p>
            <a:pPr marL="0" indent="0">
              <a:buNone/>
            </a:pPr>
            <a:r>
              <a:rPr lang="en-US" dirty="0" smtClean="0"/>
              <a:t>David were some of his best work.</a:t>
            </a:r>
            <a:endParaRPr lang="en-US" dirty="0"/>
          </a:p>
        </p:txBody>
      </p:sp>
      <p:pic>
        <p:nvPicPr>
          <p:cNvPr id="3074" name="Picture 2" descr="C:\Users\Lyndsey\Downloads\michel.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172200" y="20782"/>
            <a:ext cx="2514600" cy="3457575"/>
          </a:xfrm>
          <a:prstGeom prst="rect">
            <a:avLst/>
          </a:prstGeom>
          <a:noFill/>
          <a:extLst>
            <a:ext uri="{909E8E84-426E-40DD-AFC4-6F175D3DCCD1}">
              <a14:hiddenFill xmlns="" xmlns:a14="http://schemas.microsoft.com/office/drawing/2010/main">
                <a:solidFill>
                  <a:srgbClr val="FFFFFF"/>
                </a:solidFill>
              </a14:hiddenFill>
            </a:ext>
          </a:extLst>
        </p:spPr>
      </p:pic>
      <p:pic>
        <p:nvPicPr>
          <p:cNvPr id="3077" name="Picture 5" descr="C:\Users\Lyndsey\Downloads\pieta.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882829" y="3935557"/>
            <a:ext cx="2521309" cy="2647950"/>
          </a:xfrm>
          <a:prstGeom prst="rect">
            <a:avLst/>
          </a:prstGeom>
          <a:noFill/>
          <a:extLst>
            <a:ext uri="{909E8E84-426E-40DD-AFC4-6F175D3DCCD1}">
              <a14:hiddenFill xmlns="" xmlns:a14="http://schemas.microsoft.com/office/drawing/2010/main">
                <a:solidFill>
                  <a:srgbClr val="FFFFFF"/>
                </a:solidFill>
              </a14:hiddenFill>
            </a:ext>
          </a:extLst>
        </p:spPr>
      </p:pic>
      <p:pic>
        <p:nvPicPr>
          <p:cNvPr id="3078" name="Picture 6" descr="C:\Users\Lyndsey\Downloads\david.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019800" y="3952358"/>
            <a:ext cx="1981200" cy="2645004"/>
          </a:xfrm>
          <a:prstGeom prst="rect">
            <a:avLst/>
          </a:prstGeom>
          <a:noFill/>
          <a:extLst>
            <a:ext uri="{909E8E84-426E-40DD-AFC4-6F175D3DCCD1}">
              <a14:hiddenFill xmlns="" xmlns:a14="http://schemas.microsoft.com/office/drawing/2010/main">
                <a:solidFill>
                  <a:srgbClr val="FFFFFF"/>
                </a:solidFill>
              </a14:hiddenFill>
            </a:ext>
          </a:extLst>
        </p:spPr>
      </p:pic>
      <p:pic>
        <p:nvPicPr>
          <p:cNvPr id="3079" name="Picture 7" descr="C:\Users\Lyndsey\Downloads\sistine.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28600" y="3935557"/>
            <a:ext cx="2133600" cy="28003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674705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 y="2362200"/>
            <a:ext cx="3962400" cy="1143000"/>
          </a:xfrm>
        </p:spPr>
        <p:txBody>
          <a:bodyPr>
            <a:normAutofit fontScale="90000"/>
          </a:bodyPr>
          <a:lstStyle/>
          <a:p>
            <a:r>
              <a:rPr lang="en-US" dirty="0" smtClean="0"/>
              <a:t>Sistine Chapel</a:t>
            </a:r>
            <a:br>
              <a:rPr lang="en-US" dirty="0" smtClean="0"/>
            </a:br>
            <a:r>
              <a:rPr lang="en-US" dirty="0"/>
              <a:t/>
            </a:r>
            <a:br>
              <a:rPr lang="en-US" dirty="0"/>
            </a:br>
            <a:r>
              <a:rPr lang="en-US" dirty="0" smtClean="0"/>
              <a:t>Rome Italy</a:t>
            </a:r>
            <a:endParaRPr lang="en-US" dirty="0"/>
          </a:p>
        </p:txBody>
      </p:sp>
      <p:pic>
        <p:nvPicPr>
          <p:cNvPr id="4098" name="Picture 2" descr="C:\Users\Lyndsey\Downloads\sistine chapel.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191000" y="283526"/>
            <a:ext cx="4572000" cy="608647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50382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1143000"/>
          </a:xfrm>
        </p:spPr>
        <p:txBody>
          <a:bodyPr/>
          <a:lstStyle/>
          <a:p>
            <a:r>
              <a:rPr lang="en-US" dirty="0" err="1" smtClean="0"/>
              <a:t>Sandro</a:t>
            </a:r>
            <a:r>
              <a:rPr lang="en-US" dirty="0" smtClean="0"/>
              <a:t> Botticelli</a:t>
            </a:r>
            <a:endParaRPr lang="en-US" dirty="0"/>
          </a:p>
        </p:txBody>
      </p:sp>
      <p:pic>
        <p:nvPicPr>
          <p:cNvPr id="4" name="Picture 2" descr="C:\Users\Lyndsey\Downloads\botticelli.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6324600" y="152400"/>
            <a:ext cx="2597792" cy="3152775"/>
          </a:xfrm>
          <a:prstGeom prst="rect">
            <a:avLst/>
          </a:prstGeom>
          <a:noFill/>
          <a:extLst>
            <a:ext uri="{909E8E84-426E-40DD-AFC4-6F175D3DCCD1}">
              <a14:hiddenFill xmlns="" xmlns:a14="http://schemas.microsoft.com/office/drawing/2010/main">
                <a:solidFill>
                  <a:srgbClr val="FFFFFF"/>
                </a:solidFill>
              </a14:hiddenFill>
            </a:ext>
          </a:extLst>
        </p:spPr>
      </p:pic>
      <p:pic>
        <p:nvPicPr>
          <p:cNvPr id="2051" name="Picture 3" descr="C:\Users\Lyndsey\Downloads\birth of venus.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267200" y="3968750"/>
            <a:ext cx="4445000" cy="27940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4"/>
          <p:cNvSpPr txBox="1"/>
          <p:nvPr/>
        </p:nvSpPr>
        <p:spPr>
          <a:xfrm>
            <a:off x="762000" y="3429000"/>
            <a:ext cx="7467600" cy="461665"/>
          </a:xfrm>
          <a:prstGeom prst="rect">
            <a:avLst/>
          </a:prstGeom>
          <a:noFill/>
        </p:spPr>
        <p:txBody>
          <a:bodyPr wrap="square" rtlCol="0">
            <a:spAutoFit/>
          </a:bodyPr>
          <a:lstStyle/>
          <a:p>
            <a:r>
              <a:rPr lang="en-US" sz="2400" b="1" dirty="0" smtClean="0"/>
              <a:t>Birth of Venus</a:t>
            </a:r>
            <a:endParaRPr lang="en-US" sz="2400" b="1" dirty="0"/>
          </a:p>
        </p:txBody>
      </p:sp>
      <p:sp>
        <p:nvSpPr>
          <p:cNvPr id="6" name="TextBox 5"/>
          <p:cNvSpPr txBox="1"/>
          <p:nvPr/>
        </p:nvSpPr>
        <p:spPr>
          <a:xfrm>
            <a:off x="147694" y="1828800"/>
            <a:ext cx="5880969" cy="461665"/>
          </a:xfrm>
          <a:prstGeom prst="rect">
            <a:avLst/>
          </a:prstGeom>
          <a:noFill/>
        </p:spPr>
        <p:txBody>
          <a:bodyPr wrap="none" rtlCol="0">
            <a:spAutoFit/>
          </a:bodyPr>
          <a:lstStyle/>
          <a:p>
            <a:r>
              <a:rPr lang="en-US" sz="2400" b="1" dirty="0" smtClean="0"/>
              <a:t>Famous Painter during the Early Renaissance</a:t>
            </a:r>
            <a:endParaRPr lang="en-US" sz="2400" b="1" dirty="0"/>
          </a:p>
        </p:txBody>
      </p:sp>
    </p:spTree>
    <p:extLst>
      <p:ext uri="{BB962C8B-B14F-4D97-AF65-F5344CB8AC3E}">
        <p14:creationId xmlns="" xmlns:p14="http://schemas.microsoft.com/office/powerpoint/2010/main" val="28902038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yndsey\Downloads\primavera.jpg"/>
          <p:cNvPicPr>
            <a:picLocks noGrp="1" noChangeAspect="1" noChangeArrowheads="1"/>
          </p:cNvPicPr>
          <p:nvPr>
            <p:ph idx="4294967295"/>
          </p:nvPr>
        </p:nvPicPr>
        <p:blipFill>
          <a:blip r:embed="rId2" cstate="print">
            <a:extLst>
              <a:ext uri="{28A0092B-C50C-407E-A947-70E740481C1C}">
                <a14:useLocalDpi xmlns="" xmlns:a14="http://schemas.microsoft.com/office/drawing/2010/main" val="0"/>
              </a:ext>
            </a:extLst>
          </a:blip>
          <a:srcRect/>
          <a:stretch>
            <a:fillRect/>
          </a:stretch>
        </p:blipFill>
        <p:spPr bwMode="auto">
          <a:xfrm>
            <a:off x="381000" y="457200"/>
            <a:ext cx="8355012" cy="54864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Stations</a:t>
            </a:r>
            <a:endParaRPr lang="en-US" dirty="0"/>
          </a:p>
        </p:txBody>
      </p:sp>
      <p:sp>
        <p:nvSpPr>
          <p:cNvPr id="3" name="Content Placeholder 2"/>
          <p:cNvSpPr>
            <a:spLocks noGrp="1"/>
          </p:cNvSpPr>
          <p:nvPr>
            <p:ph idx="1"/>
          </p:nvPr>
        </p:nvSpPr>
        <p:spPr/>
        <p:txBody>
          <a:bodyPr/>
          <a:lstStyle/>
          <a:p>
            <a:r>
              <a:rPr lang="en-US" dirty="0" smtClean="0"/>
              <a:t>You will analyze art from all 3 time periods. </a:t>
            </a:r>
          </a:p>
          <a:p>
            <a:endParaRPr lang="en-US" dirty="0" smtClean="0"/>
          </a:p>
          <a:p>
            <a:endParaRPr lang="en-US" dirty="0" smtClean="0"/>
          </a:p>
          <a:p>
            <a:r>
              <a:rPr lang="en-US" dirty="0" smtClean="0"/>
              <a:t>You will study the art and determine which era it came from using your art characteristics guide.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a:t>
            </a:r>
            <a:endParaRPr lang="en-US" dirty="0"/>
          </a:p>
        </p:txBody>
      </p:sp>
      <p:sp>
        <p:nvSpPr>
          <p:cNvPr id="3" name="Content Placeholder 2"/>
          <p:cNvSpPr>
            <a:spLocks noGrp="1"/>
          </p:cNvSpPr>
          <p:nvPr>
            <p:ph idx="1"/>
          </p:nvPr>
        </p:nvSpPr>
        <p:spPr/>
        <p:txBody>
          <a:bodyPr/>
          <a:lstStyle/>
          <a:p>
            <a:r>
              <a:rPr lang="en-US" dirty="0" smtClean="0"/>
              <a:t>It will be handed out to you </a:t>
            </a:r>
            <a:r>
              <a:rPr lang="en-US" dirty="0" smtClean="0">
                <a:sym typeface="Wingdings" pitchFamily="2" charset="2"/>
              </a:rPr>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Entrance Slip</a:t>
            </a:r>
            <a:endParaRPr lang="en-US" dirty="0"/>
          </a:p>
        </p:txBody>
      </p:sp>
      <p:sp>
        <p:nvSpPr>
          <p:cNvPr id="3" name="Content Placeholder 2"/>
          <p:cNvSpPr>
            <a:spLocks noGrp="1"/>
          </p:cNvSpPr>
          <p:nvPr>
            <p:ph idx="1"/>
          </p:nvPr>
        </p:nvSpPr>
        <p:spPr/>
        <p:txBody>
          <a:bodyPr/>
          <a:lstStyle/>
          <a:p>
            <a:r>
              <a:rPr lang="en-US" dirty="0" smtClean="0"/>
              <a:t>Identify 3 Machiavellian Principles that a good ruler should have.</a:t>
            </a:r>
            <a:endParaRPr lang="en-US" dirty="0"/>
          </a:p>
        </p:txBody>
      </p:sp>
    </p:spTree>
    <p:extLst>
      <p:ext uri="{BB962C8B-B14F-4D97-AF65-F5344CB8AC3E}">
        <p14:creationId xmlns="" xmlns:p14="http://schemas.microsoft.com/office/powerpoint/2010/main" val="1906218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Classical Period 500B.C. – 500A.D.</a:t>
            </a:r>
            <a:endParaRPr lang="en-US" dirty="0"/>
          </a:p>
        </p:txBody>
      </p:sp>
      <p:sp>
        <p:nvSpPr>
          <p:cNvPr id="6" name="Content Placeholder 5"/>
          <p:cNvSpPr>
            <a:spLocks noGrp="1"/>
          </p:cNvSpPr>
          <p:nvPr>
            <p:ph idx="1"/>
          </p:nvPr>
        </p:nvSpPr>
        <p:spPr>
          <a:xfrm>
            <a:off x="457200" y="1295400"/>
            <a:ext cx="4953000" cy="4830763"/>
          </a:xfrm>
        </p:spPr>
        <p:txBody>
          <a:bodyPr>
            <a:normAutofit fontScale="70000" lnSpcReduction="20000"/>
          </a:bodyPr>
          <a:lstStyle/>
          <a:p>
            <a:r>
              <a:rPr lang="en-US" dirty="0" smtClean="0"/>
              <a:t>Forms of Art: Sculpture, Painted pottery, murals, mosaics</a:t>
            </a:r>
          </a:p>
          <a:p>
            <a:r>
              <a:rPr lang="en-US" dirty="0" smtClean="0"/>
              <a:t>Purpose: to show the importance of people and leaders, as well as gods and goddesses.</a:t>
            </a:r>
          </a:p>
          <a:p>
            <a:endParaRPr lang="en-US" dirty="0"/>
          </a:p>
          <a:p>
            <a:r>
              <a:rPr lang="en-US" dirty="0" smtClean="0"/>
              <a:t>Characteristics of Classical Art: face look perfect, bodies look active, move convincingly, bodies are often nude, sometimes have togas, faces are calm/no emotion, scenes show heroic figures of real people doing daily tasks, little background (distant objects-smaller further away.)</a:t>
            </a:r>
            <a:endParaRPr lang="en-US" dirty="0"/>
          </a:p>
        </p:txBody>
      </p:sp>
      <p:pic>
        <p:nvPicPr>
          <p:cNvPr id="13314" name="Picture 2" descr="http://t3.gstatic.com/images?q=tbn:ANd9GcToDrikALNoo1UxVH-SzDlmzlSoLhrBpWbnwXJWSducCK7KZaJQcw"/>
          <p:cNvPicPr>
            <a:picLocks noChangeAspect="1" noChangeArrowheads="1"/>
          </p:cNvPicPr>
          <p:nvPr/>
        </p:nvPicPr>
        <p:blipFill>
          <a:blip r:embed="rId2" cstate="print"/>
          <a:srcRect/>
          <a:stretch>
            <a:fillRect/>
          </a:stretch>
        </p:blipFill>
        <p:spPr bwMode="auto">
          <a:xfrm>
            <a:off x="5410200" y="1371600"/>
            <a:ext cx="3558151" cy="2209800"/>
          </a:xfrm>
          <a:prstGeom prst="rect">
            <a:avLst/>
          </a:prstGeom>
          <a:noFill/>
        </p:spPr>
      </p:pic>
      <p:pic>
        <p:nvPicPr>
          <p:cNvPr id="13316" name="Picture 4" descr="http://t2.gstatic.com/images?q=tbn:ANd9GcQ8lwctCLFDUNzAZfH4vmZm62R018HchSCBr55UFD3EXNCSpr8K"/>
          <p:cNvPicPr>
            <a:picLocks noChangeAspect="1" noChangeArrowheads="1"/>
          </p:cNvPicPr>
          <p:nvPr/>
        </p:nvPicPr>
        <p:blipFill>
          <a:blip r:embed="rId3" cstate="print"/>
          <a:srcRect/>
          <a:stretch>
            <a:fillRect/>
          </a:stretch>
        </p:blipFill>
        <p:spPr bwMode="auto">
          <a:xfrm>
            <a:off x="5410200" y="3810000"/>
            <a:ext cx="3457575" cy="258984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t0.gstatic.com/images?q=tbn:ANd9GcRUtlx2iGlU8to4uzj32blMGqxfGkTMDiu_31hJ0e0o_ovsz5vAyg"/>
          <p:cNvPicPr>
            <a:picLocks noChangeAspect="1" noChangeArrowheads="1"/>
          </p:cNvPicPr>
          <p:nvPr/>
        </p:nvPicPr>
        <p:blipFill>
          <a:blip r:embed="rId2" cstate="print"/>
          <a:srcRect/>
          <a:stretch>
            <a:fillRect/>
          </a:stretch>
        </p:blipFill>
        <p:spPr bwMode="auto">
          <a:xfrm>
            <a:off x="4800600" y="590982"/>
            <a:ext cx="3276600" cy="5343094"/>
          </a:xfrm>
          <a:prstGeom prst="rect">
            <a:avLst/>
          </a:prstGeom>
          <a:noFill/>
        </p:spPr>
      </p:pic>
      <p:sp>
        <p:nvSpPr>
          <p:cNvPr id="3" name="TextBox 2"/>
          <p:cNvSpPr txBox="1"/>
          <p:nvPr/>
        </p:nvSpPr>
        <p:spPr>
          <a:xfrm>
            <a:off x="1295400" y="990600"/>
            <a:ext cx="1631857" cy="523220"/>
          </a:xfrm>
          <a:prstGeom prst="rect">
            <a:avLst/>
          </a:prstGeom>
          <a:noFill/>
        </p:spPr>
        <p:txBody>
          <a:bodyPr wrap="none" rtlCol="0">
            <a:spAutoFit/>
          </a:bodyPr>
          <a:lstStyle/>
          <a:p>
            <a:r>
              <a:rPr lang="en-US" sz="2800" b="1" dirty="0" smtClean="0"/>
              <a:t>Daily task</a:t>
            </a:r>
            <a:endParaRPr lang="en-US" sz="2800" b="1" dirty="0"/>
          </a:p>
        </p:txBody>
      </p:sp>
      <p:cxnSp>
        <p:nvCxnSpPr>
          <p:cNvPr id="5" name="Straight Arrow Connector 4"/>
          <p:cNvCxnSpPr>
            <a:stCxn id="3" idx="3"/>
          </p:cNvCxnSpPr>
          <p:nvPr/>
        </p:nvCxnSpPr>
        <p:spPr>
          <a:xfrm flipV="1">
            <a:off x="2927257" y="1066802"/>
            <a:ext cx="1949543" cy="1854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14400" y="2057400"/>
            <a:ext cx="2547492" cy="461665"/>
          </a:xfrm>
          <a:prstGeom prst="rect">
            <a:avLst/>
          </a:prstGeom>
          <a:noFill/>
        </p:spPr>
        <p:txBody>
          <a:bodyPr wrap="none" rtlCol="0">
            <a:spAutoFit/>
          </a:bodyPr>
          <a:lstStyle/>
          <a:p>
            <a:r>
              <a:rPr lang="en-US" sz="2400" b="1" dirty="0" smtClean="0"/>
              <a:t>Calm/ No emotion</a:t>
            </a:r>
            <a:endParaRPr lang="en-US" sz="2400" b="1" dirty="0"/>
          </a:p>
        </p:txBody>
      </p:sp>
      <p:cxnSp>
        <p:nvCxnSpPr>
          <p:cNvPr id="9" name="Straight Arrow Connector 8"/>
          <p:cNvCxnSpPr/>
          <p:nvPr/>
        </p:nvCxnSpPr>
        <p:spPr>
          <a:xfrm flipV="1">
            <a:off x="3581400" y="2057400"/>
            <a:ext cx="3352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38200" y="3048000"/>
            <a:ext cx="3296736" cy="1200329"/>
          </a:xfrm>
          <a:prstGeom prst="rect">
            <a:avLst/>
          </a:prstGeom>
          <a:noFill/>
        </p:spPr>
        <p:txBody>
          <a:bodyPr wrap="none" rtlCol="0">
            <a:spAutoFit/>
          </a:bodyPr>
          <a:lstStyle/>
          <a:p>
            <a:r>
              <a:rPr lang="en-US" sz="2400" b="1" dirty="0" smtClean="0"/>
              <a:t>Looks Perfect/Idealized/</a:t>
            </a:r>
          </a:p>
          <a:p>
            <a:r>
              <a:rPr lang="en-US" sz="2400" b="1" dirty="0" smtClean="0"/>
              <a:t>Active Body</a:t>
            </a:r>
          </a:p>
          <a:p>
            <a:endParaRPr lang="en-US" sz="2400" b="1" dirty="0"/>
          </a:p>
        </p:txBody>
      </p:sp>
      <p:cxnSp>
        <p:nvCxnSpPr>
          <p:cNvPr id="13" name="Straight Arrow Connector 12"/>
          <p:cNvCxnSpPr/>
          <p:nvPr/>
        </p:nvCxnSpPr>
        <p:spPr>
          <a:xfrm flipV="1">
            <a:off x="3886200" y="2895600"/>
            <a:ext cx="2286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219200" y="4572000"/>
            <a:ext cx="2518062" cy="461665"/>
          </a:xfrm>
          <a:prstGeom prst="rect">
            <a:avLst/>
          </a:prstGeom>
          <a:noFill/>
        </p:spPr>
        <p:txBody>
          <a:bodyPr wrap="none" rtlCol="0">
            <a:spAutoFit/>
          </a:bodyPr>
          <a:lstStyle/>
          <a:p>
            <a:r>
              <a:rPr lang="en-US" sz="2400" b="1" dirty="0" smtClean="0"/>
              <a:t>Bodies often nude</a:t>
            </a:r>
            <a:endParaRPr lang="en-US" sz="2400" b="1" dirty="0"/>
          </a:p>
        </p:txBody>
      </p:sp>
      <p:cxnSp>
        <p:nvCxnSpPr>
          <p:cNvPr id="17" name="Straight Arrow Connector 16"/>
          <p:cNvCxnSpPr/>
          <p:nvPr/>
        </p:nvCxnSpPr>
        <p:spPr>
          <a:xfrm flipV="1">
            <a:off x="3657600" y="4343400"/>
            <a:ext cx="1219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371600" y="5562600"/>
            <a:ext cx="2133341" cy="461665"/>
          </a:xfrm>
          <a:prstGeom prst="rect">
            <a:avLst/>
          </a:prstGeom>
          <a:noFill/>
        </p:spPr>
        <p:txBody>
          <a:bodyPr wrap="none" rtlCol="0">
            <a:spAutoFit/>
          </a:bodyPr>
          <a:lstStyle/>
          <a:p>
            <a:r>
              <a:rPr lang="en-US" sz="2400" b="1" dirty="0" smtClean="0"/>
              <a:t>No Background</a:t>
            </a:r>
            <a:endParaRPr lang="en-US" sz="2400" b="1" dirty="0"/>
          </a:p>
        </p:txBody>
      </p:sp>
      <p:cxnSp>
        <p:nvCxnSpPr>
          <p:cNvPr id="20" name="Straight Arrow Connector 19"/>
          <p:cNvCxnSpPr/>
          <p:nvPr/>
        </p:nvCxnSpPr>
        <p:spPr>
          <a:xfrm flipV="1">
            <a:off x="3429000" y="4648200"/>
            <a:ext cx="17526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562600" y="228600"/>
            <a:ext cx="1930593" cy="523220"/>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sz="2800" dirty="0" smtClean="0"/>
              <a:t>Classical Art</a:t>
            </a:r>
            <a:endParaRPr lang="en-US" sz="2800" dirty="0"/>
          </a:p>
        </p:txBody>
      </p:sp>
      <p:sp>
        <p:nvSpPr>
          <p:cNvPr id="23" name="TextBox 22"/>
          <p:cNvSpPr txBox="1"/>
          <p:nvPr/>
        </p:nvSpPr>
        <p:spPr>
          <a:xfrm>
            <a:off x="5257800" y="6324600"/>
            <a:ext cx="2753190" cy="46166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en-US" sz="2400" dirty="0" err="1" smtClean="0"/>
              <a:t>Discobolus</a:t>
            </a:r>
            <a:r>
              <a:rPr lang="en-US" sz="2400" dirty="0" smtClean="0"/>
              <a:t> of Myron</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715000" cy="1143000"/>
          </a:xfrm>
        </p:spPr>
        <p:txBody>
          <a:bodyPr>
            <a:normAutofit fontScale="90000"/>
          </a:bodyPr>
          <a:lstStyle/>
          <a:p>
            <a:r>
              <a:rPr lang="en-US" dirty="0" smtClean="0"/>
              <a:t>Medieval Art </a:t>
            </a:r>
            <a:br>
              <a:rPr lang="en-US" dirty="0" smtClean="0"/>
            </a:br>
            <a:r>
              <a:rPr lang="en-US" dirty="0" smtClean="0"/>
              <a:t>500-1400A.D.</a:t>
            </a:r>
            <a:endParaRPr lang="en-US" dirty="0"/>
          </a:p>
        </p:txBody>
      </p:sp>
      <p:sp>
        <p:nvSpPr>
          <p:cNvPr id="3" name="Content Placeholder 2"/>
          <p:cNvSpPr>
            <a:spLocks noGrp="1"/>
          </p:cNvSpPr>
          <p:nvPr>
            <p:ph idx="1"/>
          </p:nvPr>
        </p:nvSpPr>
        <p:spPr>
          <a:xfrm>
            <a:off x="457200" y="1600200"/>
            <a:ext cx="4800600" cy="4525963"/>
          </a:xfrm>
        </p:spPr>
        <p:txBody>
          <a:bodyPr>
            <a:normAutofit fontScale="70000" lnSpcReduction="20000"/>
          </a:bodyPr>
          <a:lstStyle/>
          <a:p>
            <a:r>
              <a:rPr lang="en-US" dirty="0" smtClean="0"/>
              <a:t>Forms of Art: Stained glass window, sculptures, illuminated, manuscripts, paintings</a:t>
            </a:r>
          </a:p>
          <a:p>
            <a:r>
              <a:rPr lang="en-US" dirty="0" smtClean="0"/>
              <a:t>Purposes: to teach religion to people who cannot read/write</a:t>
            </a:r>
          </a:p>
          <a:p>
            <a:endParaRPr lang="en-US" dirty="0"/>
          </a:p>
          <a:p>
            <a:r>
              <a:rPr lang="en-US" dirty="0" smtClean="0"/>
              <a:t>Characteristics: subjects look religious, figures look flat and stiff/little movement, important figures are large, fully clothed, stiff looking clothes, faces are solemn/little emotion, backgrounds single color, often gold, no realistic space</a:t>
            </a:r>
            <a:endParaRPr lang="en-US" dirty="0"/>
          </a:p>
        </p:txBody>
      </p:sp>
      <p:sp>
        <p:nvSpPr>
          <p:cNvPr id="1026" name="AutoShape 2" descr="data:image/jpeg;base64,/9j/4AAQSkZJRgABAQAAAQABAAD/2wCEAAkGBhQSERUTExQWFRUWGRsaGRgXFx0fIBocHBwcHBwcHCAaHSYgHB4jIBwXHy8gJCcpLC4sGiAxNTAqNSYrLCkBCQoKDgwOGg8PGi8kHyUsLCwsLCwsLC8sKiwuNCwsLCwsLCwsLCwsLCwsLCwsLy8sKSwsLCwsLCwsLCwsLCwsLP/AABEIANMA7wMBIgACEQEDEQH/xAAcAAACAwEBAQEAAAAAAAAAAAAFBgMEBwIAAQj/xABFEAACAQIEBAQDBgQFAgUDBQABAhEDIQAEEjEFBkFREyJhcYGRoQcUMkKxwSNS0fBigpLh8TNyQ1OissIVJNIWJWN0k//EABsBAAIDAQEBAAAAAAAAAAAAAAQFAgMGAQAH/8QANxEAAQMCAwUHAgQGAwAAAAAAAQACAwQREiExBRMiQVEyYXGBscHwkaEjM+HxBhRCUmLRNEOC/9oADAMBAAIRAxEAPwDPaOaJA1sQpNjMbnuL46qZuleFqMAIJUkj4ySMCuHoC0log2BEj4zhpoUgfw9cBynAVpaNpnZy88ylqsuk+JSYsgiZEFT2I2+O2J6NQtmKRmzkf06drYOfdlupEKZBgWM7/wDPpharsaNQJvofUD3Bj9gMFUs4JwnuKW7RoTAA4c8vNX+Y8ufvOhRdosOpwMZXLhCpVpAiIMm2DlPi61s9RcSBtfvpP74scyp4VejmQNQVgT7q2qD73GGE8Qc18jDzSGOUtLY3DO33R/hvKQSi9vOOsdCImT+b264RDw6ogaoDZKwpeuqCRb4GcapX58yakDxBDIzAgFgDaA+mSCZ29D3GM24RQavmrE6TUZlA21Ewtum4+CnCVmJtyUQy/Nc8wUPArU2U/jprUjSRGqZkHvH1w354NUpgqxCwGknEf2i5ymKIo21ArFr2AAJO91xAOH1DlaabNAnewjDvZMhcxwIQNYBdhvbNW8nWfSsQykTJczttBHfClzJnajnzAKoYwBfpvMXH9cMCVjTUBiF8t3NunX6YUOKcSauQoEx2/bBla8COxKjRxkyEgXV/lTmFstV1KNUq6soMakdYYH2s49V9cMWUq06NDNqX0iAUEAGQJUEkmTqGmBaBI3OEerw2pT0FxoDmAT8Jn54JnhFFRLsZ9WA+WM48t1utHFSSPuNLdcl3wnPhq6lmVRr1eZo2VvgJMCfbE3Fc8adI0kam4qHxXKsuwJhGiN/K0bzPeMVGp5UC2k/5jgdnqKC6EewP9cebYlempzGL4gfAqThrF6l5I3NtiSInsJIHa4wx8Mypdt4jb++mFahSa+lgJgESL3B/UD5YJ8P4+aRIdYO0joP764b0c0beFyV1EUmG7U+0MqqgSAGIiR+Y+oiPphS5uWqtKmagjUZO9iJAA9IwXqcQ10NSNJMDf9bYWuZeLmqtNCdTLMn+v99Tg2rc3dmyW0kbsdz1VPIuops25sCPj+4n64v8JCEKqyztuvY9fht8xgPlqwjSemwj8XxG2COadkZWHkgQpj8Xv0J2+VwMZ14vkmrkU4yQ1BwyqGQyGAEyIBU9djgryzn1+7IWg6QR8u+E7Uzhl1mWOqJsx7ke3yjtcdZLi7Uqb0mBMiADsDN5B+JtgygkEDjiQ88Jkbh70b5v4/TcClSAt+I9toAx3yJn/MyHfefTthXGVbR4g2BF/wCuLfDs6KVWnWGxMMO3fb54KbO7fB7vgXHU43Jjb8K0TinEtFNm2gWxmyaq9QszWm5/QD1/p6YaOduIqaKBSPOZt/LEz7bYCZCmFF4kbkmAvp6n2xzac1iGBXbEpQ/icjfj06dLSiTpjyoLk92P5jf2FrYF5vOMjrCFSwJIaDbpEH3wQoVAV1KwIXeIgR6b4gq8WVHHWRusH98Z+MWOl1tahrBF2sI5Wt8+6WKlOMXcrxOrThtwBEH/AG9sW85kF1GCe8/EDHzN5YJSN+pAHxw7dSGxxaBZKOpMZDmGxUmS4mSQzVDsSVJG4I2taQZHt1xJlcklbPeGfMrA+06ZxRyOQpssm509/wAxNh9MTcvnRmS6yfDkiPkJ9MC0rGmYWRtdNKaWzueYN872RTmLgoyj0a6ABQ0GO4v+kjBDnHS2VBtqBBF+hP8ATAbmHj1SuopSDLTpVZJPTvfpbF//APQObbKNXzLmmiU2ZFa58uwbbRPSZPphhNUxx42jn6pFFTSPwOccwl/hOdFOmwMyzAwOsbA/G8dYHqQz8jUxTp+OV1F2KrEEgfmJmwHSTvcd9QDl6nS8Ks1RropIXva19rmBEHp1xUy2Zr1aa5emW0jUSFgC5uWIEn4k+mFGB0hLWaot2V0T45nqeYz48x8MuCx1FpbqZPwW1rYb+JcUSlT8V9osLXPbCfmeTGFMFGDPEle/tgFWzrtpWoSwU7Hf1BO+G8T3UbC1wz5FAviZVOBDshqiOa4kc3U/iuKaASB0+HrvfBPK8w5fLIFpIXaDJtc9CTHr9MVuX+Dff8wabsabBfIqrsB0E9BYxuROLXMPLo4bWy5GpyAruSAVmdgY7hrHoBhFPM2aTBISXa2/VaOnP8sz8EADrz+irZnh+dzq+IaRWmoJWfKO8LquxOGHlzknLaBXZ1zCNT22C1PKYsZO5F9u17Ca/MGZzjAIGb2kIvufxN8wP8JwXy2V+65Z8vqmo8s5BEIrKASegLAQL9eyk4BmdJgDLhp6Dp3lXtaHvxm7u89e5B+N8IytB0XQzVC2pkDHQV13UbEKF1AHeR2xLWocPZlHgVaYO7BnPyB1df0xcelRrqPvSMSFA8SmZtuNQ3BubiQb+2OByjw8G9bMdLCm1p2B/h46JAAA8uuOl/b3XHRWPCBbvQNeXaNR8ytGs58ODSBS7iL6jI03tt1wJo8NbxfDcFT2PtI+dsP+XylKkr08pRdmcQala1t+8wN4JUbTO2FLL0XXOlXBVxMhjJFvS3ytgqGcuxZ8sr2uqhA0uYCNTn0UNTIVqClkJKfmjp7j98WeXOADMKzlpItHb1OGfLkBTIgnr/XC6znI5kVE/wCm+4HbqPhuMGUNWHSBsuiltbZjoYjLTqtxPgT0G1qLA2OIU4+0aWRSNuo+gONEQpXpBx5lYThQ4pymT51sSfwgW/v1w3qqEO4owsvBVtfwy5FC6wyxUaWIPWBbpEAkevU4o5mpJEvr9YvH74t0cqtGoBmabweo23v7/A4+cRFJKitRhkmYN9jsQbwf64X7gtbe/lzRzXDFb78kUyHJ1TMswymphBYTZSB0md+0j5YA1cu1JmSopU9QR8j6j1GNd5T5vo1qhzBenlhSABpvUUFgRciAoIkDudrCBPXGc1w3iCQOhJlWXWNRklU1ahJg3HuDtgITOb2kaYw7srHlqFygZiYgCTsPTBTN5xFbykQotB/Qjqep7C2+OuYuVmyxkHxKR2eIIP8AK4/K30PTD1wn7PclmVovl1qsrDz6ywsRBPS6mT5bGOuOyStNnHNWwPdECxoF1nmR4e+Ya3lU2239ABvhi4Tywit5hqPYx19NsT1eDNw7Pfd3OqlUvSc+8X9Z8pHeD1wyOoJnrtP6fTD+iihfGHgXKQV1RK15aUjUQtQanbTb9LnH3JcIfOuWAKUEMDux6gdNV/YWwL4Xwx69daCG7GJOwG5J9AL40vL8x/dqlLIZfLrXdRoKLMi99R/ChMkmdUT5oNgsqqt7m4GZHmmcUQDsTvILO+O8u1MkyanWXBICkyoEfiBA77+h7Y64JwStWnSNCH8VVgQAIn26/wC4w380cqU6aVq1dqaVagJHm8ikXFOkCRIgadTbydKxBxzwjm7KinSNSnSaoFGtq9GpW82xIOvSnQ+VfngNsrrZaq9zBfPRHOVM9wvh+ghkNRiFau1SmzibToUnw076SSOs3xe5w5/4ei1MuyrmdSSNGmokmYVjqGkiAZExIMzbBzgPNWQrUabTlkLv4fhyn45IsCASpgEEgWI22xnX2v53Kit93pZamlZCC1VAACpWQsLF73kWgQb4mG31VZI5JF4VwdsxUhAQo3ME6R8OuHPJUEpIUpo0jeL6vUn9umCvL3CBSpDRcGmpkESWIkn13Ee2OqGTY2WBefMN8aSmgETb81n6ip3jrckE45mxl01idTGAO/r9cLXCeEknxKk7yB1J7nBznIl83SotGkDUQPWf2H1OOxhLtOoJfgHJav8Ah+ga9m+eh2ZqmhmKOYUldLAEqYMe/tqGHLmPN1atJqNQq6lfPNK6A3B1IwHQGdIFtzBwnceH8Fp7j9cXMvxfJ+DS8d6lVgo8gmF9ABC73uDvhHLHiwvAuR0F/BM6kNjncOovrbuXGY49WpuaFWoFsPOgALQBGs/iBImdjMY+nOIKWkNufxBGNgVYEyNLEkbz0BwN4xxajWpFaOVKBSG1/wAvTYCII/u2IEfNU1pf+GrwEaAJnYk77HFzYQQDax6Zfqg99Ykaj54I8M45EpSewgaiGBuCSZJOw2iOuIsvVqaifCmQQJaDBablqZkz1EHE2T5dztVipzbA3mGaO56j9MXh9lzshZsxUZj2779Wk/74q4BqR91a7GdQfqFGeJZhUCNTpsogFC0E+7ACZ6xBv74XuI5hznhVqiC9xDhrEEC/0vgdneCNRq+HWn0YXkd/cdt/pNTMZfQbEyD/AMfp+nfBMUDWm7SMx85od0zmkOI0I59PJOq1z3xS44mui20i/wAsVMnRzboCuggiQTE3/fHGa4Vm28tRgoPQ2/QXGK2ta13aCfS1BliLRG43HT9UZ5CzhNNqZ2BJH0m/x/XDNVQdTAwh8kBhXZQdgZvYxIx3zLxwufDQliB5iNljeI9pJ9flroahrIA5y+aT0pfUEBFOPcwZcKUK+I28dvidsK1TgVc02zAoOtH+Yi0ehN2AkXFsPPJ3KFOhTTN5qC5I00mXVpmdPl/PUO4U2HuG0h+aObahrsPE8QRBGqbH8pK29wpI6Sb4TVFY6d1gE3p6VsLdUd+zDiWSeotJsrSWof8AxHh9RANlDgkTE7iL4feOZ7Jquipl6dUltKoKSEs0EwvaAJmRA64/PmS4jUotqpMUN9uxt19LYZeC8VWsijOZnQlImwJ1vKwZIMkEWtcnfAMrHNzGn1RbCDkVoVTJUiy+GpQMCDRrsKiMLeU+Y1FH+oAiwG4F5sZnh9RWp1HSgkBUdVYUTMBasDU1Jp0iqrSNjcYb+E5HJolL/wC2oIKq2U00LE6QxMm5gSSbxHqMUqmcyCOyCtTp6rNl6pOg6hBEH/pSLWIHdTgdo+WVpKHc8U14lww5pBprZYkunVGWPEWeoKwwPUBTgJwLO+PRVj2Ex/MLHBHIURkM8Ms5b7tm1amC1yRHkRt/OhJpyPxLUQ4V+WyaFbMZdpPh1GWPUEifjp74ebMlLZCzqlG0IsUeIahUuBB6FFmphjmMwIpADamsl6hJtFjfusnbDvwTIDJ0tKuKZqDVVrNpFWrN/L4lqNL/ABNLNvpi+FzIcSo5UGozh6ukU0WQwVAAVImxuAb21N2XCtn+P1KxG7PqkNM3Jny+v+IyfbCpoc8mw1TU4WDNa3y5kclmKlVEBSuqhtZ8OtqU21LUrUzMHcAKBIjC/kuMVuDZ2tkzFWi7CoJUAeeAG7KswrdokbYUeHcJzoJdKjU2YFSdZkg3IJHsMfeLcLz1Vw9ZzVbTp1F5Om5jvFz88HiklH9KCNVETbEFrvOnLvDqtOo9aiq6N6tIBWUdzpHmAtMg9cY9y/wrLVMzVSrUfwVDEVEgH8QAfSZkAGSOgv0xxluC5qqpDVCo/ldmvA3jqBtPTEnBKNSnX+7GnqqVGApkEArU2RgxtEm/pPqDS+CaNpcQrGzRvdhBTDn+BZzhLCop8fLEWYbAG+wJA6m0iL94M8H4/TzC6qe43UwCO5/3w3czq2Uy2VpBBUy2pKNdoOpQQqJUWDaHufcC04yfmvgr5Cr4tGVUtDp0Vp9PyN07XG0STTVxicGSaFC1NE2UYmZFfePNq4m0/lQR8h/+Rxap0pGF9OL+NnVqMumRpIHoI6/DDKcx5Y/v+/jhbXuvKS3QrYbBGGlDTqNfsgPMraaYHdh9L4r5XhkIHemFQRJYjU34SFC/iuRHscd8zvamPU/ti7lYLUNTS2sNoiyqsk/WOt7YiCWxhDVox1Lh4BF+J5ynlOH1KQWa9dB4kAAJqMkHp3AUXgDoBgBms1WqZYK7U3RFEBdOpDA0mVJvsLwTtvi/zFWSq1OhTBLVHEwQCRNxLdyBFgDAmYAFjg3ACmpBRaC2otWMFUUEMFVN9QMMSSNrSBiDS0MBdrqhnMcZC0aaIjwvmqqMoa/ggqo8ziRBkLG9zMCPXFWnzTnjB8WjRBgrTbwwSOn43Un3AjtgRwTjQFN8mR5XzFN1B7Cp5lPyU/A4vPwV6+YQNQrLUpxPhFSHIYsXLPGhj1N7ARYDHsDWk3Xi9725cvVWOKOcxSc1KbDM02khRZ12aJ/CQs2N50+hwkcQpOoGqGBHlYdRaPoBjU8/kfBlmC09f4URiVT0E+/5Qo6ADGZ57M/wUWBZQJ9Rb9ovjtO7MgaLtQy7A49Ez8u1gctTU2P8w9zv9MW89nGClXOobgnce3b2wF4QR4CR2/fE2fr6abMbwD/TFJj/ABPNaKJ4FO0nk0eiXuF8Z8A1SFDF1gE/lMzOCXJXDfGredSUYojN2DVEDSdpKkj/ADYEZrJBaNFvzVNZ36AgD98aP9mnACGzeqFYkUkU9GSHB/1Gn9cNpnFrQwn4Vh2AOcXhLnNfE8xSepSqBlJJFMj8PhtJYqepfySeg1DqcScucuqKQqugqMRIU7Lt8z6YbvtnRvutGApp65n8yEqYHseuAnAs2BTRJny3EbRH++Ddmxtc4kjRB7Qe9rBhV48PSCXVD/l+WBGf5XoVJ0jwz/h2kem2GB6gjffA7O51UBESwkj+v1w7exjhxBI4pJMXCSkN9dGopLMQpgaXIIHUKd1kdsOXAOA5fO6noPVoPJvUbXqaxOsblbxMgmevVKzdbxHUARJ/Uxi9k842QzetArRMB5iGEdCDI74zFTBcF0egWpiksQ1y0jNcOq18lWy1RdGZyhFWlF40CRoPVGXVo7bflACnX4gH4i1URFZEqn3ampb5MWGHPgvN33kUsxpFOpTbQ4BkPSZwjb3lGZHg7BiRMmM141ROWz1amNqbsqz/ACmSo+RGKaSTBICeSlOzE0jqgLgTbb1wf5aRFaW/F3Ow7D3OBGeRQQV63j44O8OzNE0tLVFQ7yJB7/PDCktiv6oapFmkeiZq2dphihID9tjf9TjsZlbLNx09sJLZhZ0UQ1VzMuZM3mQN7dziNK9U2auqe5br30qcHnaDWmx+yWigBGRTRxGp/ETTAVZHr5rH6YD8Sy9Rl8VWlqZtp3UCL99xPuTim3EatIr4gDqRIIMgj/CRY/scHuChQzQ0KQL2Nt7T3x0PZUggK7Cadt+iPcI+0b75XylCsfAoIqiqJ1Cs6ENTGxYAsF63kgk2wV+1d0pVaNSooahU/wCopJ85pX8MabjWDTE7DQD1xknGR4eYfRKw0iDBF5ERg/wrg+fzNVawqhqgCANWbVHiaVAIdWGzDpthBNGGuwnkm0RLhcKLinBqX3JeIU6o8V8wytRDSEF2ABaWJHlkk31ekkhlsyGUFbgicLlLhVSrmWoOYZWYNAgAgw0CAB8umLtANlKxoVPwG6t+nz/XEZad7o95bJMtm1rIZjE46r3NDEim3Yx7T/xivR42BThVmsWjURbTFhvbzTaMT8fpl9FNd2JPyGAVKkNDHZgR/v8A374rjaCwAqde5zaglvzJaBwrkenWyrO1WcyTqDAnyRsD6bE9du2IsxzFVc/dRT8HMytOq+oeY2UaQxG+8lgsH1xQ4NxMeHIJZhqASbSwuTIMmwgRH64G8XzArlSu6qBNRhcDoxJj1HacUtaXOs/9lF1mtxMP6olxbIU04Xlq6qFq+M/njzMNVT8R6nyr8sNmT5yymYpUjVrJSceWoGW5ja46GAcZo/F/ESnQZytBW1QBMEi8dSJJjsDhm5dzWWFRgtMFbgEqCPSZE3j6/LsreHiF1XA67uE/ujfNnN+VOladYVABI0DYxF7YzDN1wxkdQCbfmgT9cOHOXFKDLpSiiOAAYUCSLGI2t64UFpB2RFFzAJ7nqcWU7QBiAUKhznER3RfJZitTRf4YdYH4TeP3xHxPioqJoUMGJEgj++sYNFgq3sAP0wNyNMV6zVmtSpDr17fv9MWU8e+kGSYbQkNJT4ceuVj7KCjkXq5mnQFyq6VHsC0fPGj8XpvlcxT4mNb5dlRqyIYg6NKOVkBolR7ifbP+BcYVOJU6w/D4g6bAjTh3+0LiyLk3oU65DF4NOxtJZkO5UKTIiJBAviyoN5stEij7CU+eedvv+jSGUKSSDsd9JgGCY+UnvgKvHCoGi1oM9d/XbHHCOCvmC2n8on39I3wd5b5bX75TSqvlUl6iuNkAMEtOkjVpAG8n3xOOQxZNKqkLXdpDeHjN1E10y2hJOroIuffpiLO1M1SP8UNeRLDf532743SlXo0/LT0QxmEiJm5MdOnvhH+1DPa0o05XwzUBaPx2B9IAALd+mOieT+5UBzb6BZilcq4YiYuAdsd53N+I2qIttM4cAMtl6dYeCzhhYnzaREWZhABN+uE7LZNqjQgmBJ9BIH7jHGzEtI5K1rg7iTjypnlh1dlTxFWCTEalekd/dT8AcVeI52nmuI+ILrUVS3/d4Q1fUYHZ3lkqlMpJLCSCQPQ/CcQ8DoFcyqmxGrcD+U4hTMaZQRzKsllDmEDooanCH82xKgEgX/EbD362xY4NwHx38MlkZT5/LsveN7GAffBTLZkvLq7NCqgEQYF9/QxikeLmlnC6kC2klCY6TvB36R0jEcTjcKFyV9zGVOVFZQrkllUVCtgsSV9yY+WDvCuT6b5bTVASs352YGJgr1gWgFd5PyGcf4y9YLSSII1GNywk/wC/xwU5T0GmHNVA11dSQtr7ybza4H6YgScN+aqJOG65p8rstCtl2bVp1OGjZgLRfrF8KfD+MNTUiJ7X2w18b5vVKT0qTBmeVtB0qRBOrvBIAv3wq8DeiK6Gvq8MGTpmZG21942xbBI+O7wrI2Y8nc11l8jUzGYVGs9U21SOhgbEiYgW6jGo8A4TmKLFnRR51daSvqLaQFpqxiKaKQjFib6QAOhVebOIo65fMUXDMhBVREqov5wv4ZI69zg/l+K1alOtmWqBMt4fkRYmmALsSB/1muoAJ065MEKrRJL+JyYgNju1vd9En8KzJbiFZtQbWzywEAyxuOwPTBKtw5a9Mq92uFbsQf7v1wC5aUjU8QNsHkz242xoaVg3IDln6nFvC5qXMrNKvprEyBpBO19vhiLjOUFOrq/K87d+v7HBvjWVFYCTBEwe1sLFeo34Hk6bD0/qMKKimMUlxonUFYJafdvGd7g96+ZTMlHBU9bHDPlqdMrppoj1agOpnEhQRHl7G+/9LqmXpazHWPL6nti5l+IlFkWMEfMRgSRmLRWwyBo4tEV4HwavXFV1YhCdLlVENY7gRa3Tvj7xjL+FFRFWk5lXCToMdVBkr7T++OuH8dNDLeEDuJkdAw6eoJPx9Bca2aauRTJi5ZjvAAv8BfFNnF1zorrtDABr7obmK5dtR64J8EpgBqrdLT+uBtR11n+UbD06Yu5DhNWtIWVSept/ucGCMycLQhY52wP3js7evVdcT4x4nkWy9SeuD+YqUBllp0mBGm8Tcxf474s0+UkpgeXUIuTF/gcLfE+EinrZDAHQ/thnFTvpWk2BS6WrFdIHF2iFuulyFMwTBHWDvglkuDVK2ZFKqTSYiSagMgRIJBMxEH0F+mC32bU6ZzXnQsYlWtpSCCzPPTTNupIGxOLvGM0//wBVqVYip4kgHp5PKp+ACn3bCl7rEphHHcApdU1chmmQsUdCVYr1HpIggiDcYZsnxc1FUajpqGH0UaYk7eZgYJuDcD2GBvOValVehpI1hdD9wAw0T3sSAeoAxEnL2YpHXl3JHUTH62PXE2QPmZiaELVBkb8LimbJ825IIqK9UvO6I0nbbqTYD4nFFAFNSvmHadkSoZNJD1eNnMWQeYxfuBVXjGcACtTYmRcCCY7lAD9cU6Oar14prRVryPJYHqb2B7k4juHg2wofC0C9/urHFM2lRRpZxSWbNA1noBaY3ljb4xilwDPinVaSFV1K+YSNwRO1rb/8YrcYytSnU01GDPuQDMdht+mGLlHkM5uQ8qp8oZdxUOw9Qokt7EdMRe3djC5XxMDm8Oi+Z/NIqI+szO/sBYCLDb44B5TNk1i53Pp8P0GLnOPKZyGZ8DxRVOkNIERJMAiTeBPxwPocNeNUEdMWwMLTibmvBgbqrHEOCVKRaCSAocxI8sgGfYlZ9xjmny/VamKqAOD0XcR6f0xo3FeDeJ50IY3gHYmIKsT0qKWWZ7HphNJfItqSWoVJgkXBG6sPyutwR6HFdJLG92GT6q+pje0YokKyXFPCs1MNG0khlPQqwuCMWfv+VqSaqNJ/MqgH/wBLBT/pw20HFVFdQrqd5A7dj645o8vI1YuygholSB07Rhm7Zt82lKf51ueIWSVWqZUToSo3bUwAHy3wa5G4Jl6/ifeApFlX+IVbUf5QBcmRv2xc5ky9ClTKqgUxaPTv169fTAXlDll87XCIVAQa3LEjygiYi8mYtgOeDc8JKYUsok4gPqmHM8vupfL5HNPUJIV8ux1BQRcs0aVVQYmBewvhOqZiqivldQ0lxqAgyVmPMN13IG3XGjcz8bpZUfcstopT/wBVl/Lt5ZAksZud9wLzjMalXTULKZhjBjcT2xTHa+aLmFhkmDKwqBRsMSUlJN8VsnnNYER6jE2ZzwpC5v26nGiD24b3ySpwN7c1YzWYCLfC4+vM1IRZMEwOwuScc5jNvWJmwFz6D+4HywxIgynDy21bNeUH+Wn+b27fHCWurMVms5n59EbS03N3mlfK5lqbalMHv2xcq8Dr6PFKeVpMzv8ADfFPKoCbzv8A1w78VrP91DIwKKARA2FhHpGApHlpFuaNgiEjSXHIJTyfDS66hUUXIKncfDr/AM40ClwWnlsoGAUNpuTBn3md9/pjNas6tV/Nf+uJa/GKzroaoxXsT+vf445JE6S2eS9FM2LlmvuQrItdWcArqv23xoAZdEgwJ/4/bGaU6ZYwNztg1wXipH8Nj7Ek/I+2HVFOGHAeaS1cBls4J01lkabCDE4WOKwaL6hJgQ026XPeTIjBqnxAFDEgjcfzCD1PTCpkuG1c7VcJ+UFzOw9Ld9sFVk4jbnzQ9FA4uITJ9moKiqzJ5LFnnoJhY3MmT2tPbFQVWq1zWuYrDa+8H/8ALBfNcu5rK0BSo1DXSoP41NVVSunT+AkzceWNze3alyhVBBaRCTUPTzAG1+g1gfDGYedSFqYhazTyVLnXKKr5dlEF0Ej0BGk/6SB8MMlKpAm0WBP97XOEzN1TXzpXUWRHcLeQF1MQF9LiPhhuylYCnJhVW5k/P98aDZbcMZus3tZwe8WCIU6UkYA8x80LRBpUYNS8mLLP/wAsV89xl804y2VmWszTAjrfoPXAOlwgpnDQ8tcqxEoCymBJMWLR2MCRe2O1dcG3YzVUUlATZ0n0RblLlp8y5qMJc+aWE6FP/itO7HZFO5BaIW+vZ7OUeE5LWQAVXSiDdmOy36mJJ7AnFXl2jl8nlTVL6Asl/EudUC7RfXA26CAAIxmfHuNVeK5rW0ihTJCL2Hc/4miT8B0wjhY6d6dSOETc0NyyvmKrV6pl3Mkn6fCLD0jBbLZU6iABHqf9v7jF6hk1VYAAGK9R2QwpEgb/AB/p+mNTFAImBqRPqDK42VjkniC5kChUJ1KIiRdBs2+4sD8D1txzfw/w0qsd7Ahhar+UPb8NRbX2YDCWlSpTcVKUgi8j2v7iJBHbBPjHMy18siEfxAYYk9BtHSPr774yT4C2QEaFaRkoLCCh3CeLPQNidJ3GHTLcYFSnqUz0tO+FDIcLr1acJTVlJs1pnsL7229cdpRr5NwWU6TfYgMO4kC21/gYw3pa3AcDjl6JXU0YkGMDNF+IcMeqhJHmIsD8CPj0wA4Dnvu+Zp1WBKo4Dj06yOveDaRh54Zn6eYSVO0SJuPcdsDeNcpipqemSHO4mx/uxwXU029GNmaDpqzduwSZKflvK1X4otdUL0zrPikeW4aGB7yRHW/xw7Z7gdOrTroKdMtWMklfzQFDEi9t/f3Jxl3DuOZ3IqVQt4fVYkKd+o8h/u+LWa+1LMspCKiE/mEz8BthI6NzTYhaKOaMgm6BZ7hr5fNPQpN4jA6ZUb2nabR1vFsX6vLgRFq1GNYt/KbAi5BMyRp6iOuJ+XeAtmK2gtYmarT5mO7JPYTf19hh1qcvCkgUCFW/wXafdtPzOAaitwEMv5IiCla67iPBZ0vBCWYHyGmssYJGomVUgTYAf84r5vipqqPEuUTQsbD1juYAJ9sOIBXIV8xs1Ql59CYQfIJ8/XChxpFC01AEqANXe1/rP1xZDJvHZ8jb/ajMzA27en7IYqEiQDbc/p7YMcN5haij0nUkMCN4j6XG39nFDhteGgkhW3j++36Y+ZqjtHbr3Bj+mC3NDsihmEsGJhXefzKGNE2M3H0xUqMDsI+OPtNJA7nEmYy+mD32HpsD8b46MslBxLuIr5lVYTUSxpwxPbzAA/MjE2Z4VURabkWqqXUjsCZ+IicF+R6CPXdKv4HplW9mIEj1Bgj2GJ+H5GoUrZZz58sxKqf5lJBA9DBHxGKXyFpv0+eqlHGHZFCKfG28Io0E+vUYJcj8Z8GpUX/zAIEgais2n2YkDqQBjivwZARbyVFDoRuATeD/AISRvurCcC+IcHalBnUhMax09COh/XFr59+A1xXmQugOMDxWi8Z5lY0NeXcK5cKWa5RdJlog3kBZ9fkiniRpp4NG5JiQAdQII+ZJ+gwQyPKYqXXMyhjYHr381vjhp4NyvSy90Us8GXa59h0GCodmvPa0QlTtZjb4dUptyjmKaq6N/EYeZR0noTN+k4H5ni1WqooEX1XA6kW6euG/mrijKFooC1WodKgb33PxJgevtiTI8n5jKUWNN6SV3UEuwlghmVp2OiTHmMEjaBiyskZT8DD49EPRh84xyDwUnBeDihCUVYsQoq6iPMesx+FASIBvaSOuBPHuJJleK0nSmKYoMmrTpOobk+WBsSO/0wc4PwYvoVc5mQ9zUKuBqkgAKDZY3LEnb5JnNvK1bJ1EFR1qmqCyspJJvB1agDM9evTCeEAuJJTWUkACyvc0c21OIVAiLopKbADe/wCJo3Pbr+xTh+VFJAo7f84VMpxBqFmpsoO4Mibb3GDnD+YKbjSTpMRB3xoaAQxjI5pNWiR40yRh64H9cUs5WBEg+ny/5xFXqa1K7e2KddoUKP7thk52SEhhzCY+D0V8MDSBAmCO998KfMHBUVi9MjcnT0+GCqrX0hdVhBJm9tsDc9nCWFJBrcmAouSek+voMDT4DFxiysp43NlLg69+Sn5BGYNVhQAVQQz1DTD+HEhTEiZNov3ixw38U5QzGYQu+aWrUQtZ6arTNzAGm9wRvN59MJuUOa4VWV6iWf8AHT12YC+lyhseo/5wwcM5ufNulKlSWk5lmcyyKQdQhUWwmFEnrBN8Zh4N8TU8abZFD+J8pNTppXoB6NbZ6BIMf4kYEyhtZj+09cO5sQDRmNVKotjKmD8rg+mHheB57ST94ypMnSGyylCI3JZta9QbH0m+A2d5UXNBvvlOhlaohadXL1lKNvvTZvKB6Rv0vgumq5IdDcdENUUsc4zGaBVqz5qDRp6FF/GqCP8AQu5+NsKv/wBKNSvURCWIaAf5mJ9NtnP+XBHilbM5P+A7h0IPhupkFQYlT1HodsWPs9dDmIcwbkE99h8btf1xOuqg6LG3M6rlBSlsmB2nJEPs6r1Eq1KekEgiZ3BuP64b+d6rJl2Agahpt3J/rpwD4DSVc9mQJP8AEpBb3uv+5+eC3ONU+QEdQT8DP6oMZWYh9S11uh+y0kQtHbxVHjNILkaNPpUrLb/DTBb5eRRhC5mE1VGkqSNpnci47e2H/i5LnLIRZabsAP8AF4ayO+7xhQ56YrnE/JpA23EOb/ScG0DuMDrcqisH4Tj3oFXyng1gCZUwysNipurevr8cc5owWX+UmP7+C4b8zwFcxl1/CrxrSPwrq/Es/wArMC3+HV2wkZqi6OVcEMLEHph7LEWG/JI4KgObh5q5wbJCrVCGy3JPYdf79cd8Sqa6xMadoBtpEQov2UD4ziLKUKyk6CBKibi4a4HrPbEBrGo/naJJkxP0G56RikZnJF4g1mYV/gsmq5UxCz6kArt64OceOjM5fMBiPHpLrIkQ6+RoMQSQEJ/7r4WctVKVG8NSbRffpc+v6YNcUrZipk6ZZEFOiQwIPmv5Z9pA+QxVI3iz8F1juG41GaYk4TrpVVUanofx6X+OntUp/wCgge6jFzhHLtKupm61Fj0NgQfkQQR3GPnKmbIq5V7gOTTN+jAxf/uCxg9ksj4OYqZcCE1CpSjbQ8+Uf9ra19guEk0jmggHP575pq22Lx+eizvKq2RzZy7nylvKT72n9D6++HDM8SWhQao7SALRuxPQepxR+1PgnkFYbiD7Xg/Qp/pwq5TOtnq9Km4YooEU0ElmA6AWAPUmwE3xpqDaV6a7tQs3XbPDpxh0Ku8DzdZajZ6rpphrJVqAws/+Uu7nSCtrRN5w3ZYZfMN4lXNKxqbCqTTBA/lVwFYT/wB2CC5KVDNQpKo38Y+IwK2sAukG5gA9cRc4Z7Lvkg2YhtYKo+i6TO2qdJ8va8dYwqc/euu7VMWsMbbN0QTivOtLKOaHhLUEfipVRBEmARpgfW0YWOW+NUxnfvNdC41HSl3iZtcloUbYocA5WqZqSpCoLFj37ADDG/2Yx/067Fon8Ef/ACwxjonYLtCBkrGB1nFaHW43lq5KGGG3h2BMd1foLx74SftJ5aylKka1FRTcOiwmzFgSZEwCAJthYz6ZzKx4rF1mYYlhI63uD6g/HHPCM+2ZzVI5moPDRlMO3lFwBOo3E6Z3MSTYE4HML4ncSIEjJG8KoCpWoMviBwLEBgdjgufONSXG8TtONb5w4bQrcNqPWWyhnViIZbkI3eYK2I63xhmVzDUmK2I9du8/H98MaaqI4X6IeSPm1Hs3zAagFGkAHcgaiQAPUk2/pg1wpaWQpkrpqZhgQ1TULQb+GeiRu/X5DCvkOA5nR4yICG8oDbny65E9l0mZ/MuB1fMs5CwQTAj0/KB6dcDTyvqXWJU4YmQNyCJ8W4+9YeGssCZMC0+gN/8AMY9hiTg3Es1kCXCulN9IeVHmAuIJB0m5g+uLnCcn4YAAv1PfDVlxrWGEg7g7HDGPZjcFic0vqNoOY4G1wo8h9qrVq4ppl6a69Koaj2BvLOVp3G1hG3WbMeb5bzFWmTmM0VqXI8BE0xNoU0y827n3xl/EGOSzitk2ZanQC5WbQJmxE2wz0vtczWXQLmMsWq3l2OnVY6bBYsYmDcD1wslgcwkW0R0UzXgHqgvO/Bq9BD49V6mrSV8VFRuoOlQ5JF9yBgZyVFPN0GMEsGaD1gkfPytirx3jqZmXPiGs5BqM4pkE9dBChkXoFkgDFvhWeRHybrGpGCkH4kkx0lvjfA0wO7I639EZDbGD0t6ploNp4lWEQJot9EH6asXOZs1r0i12X3tJEHt+L5YEZfNCvnszVUgzUphY2ICuf/hiXiKlq1EbamY3/wAKkdfcYVYONpOoA9E2jILSe/3R7M1FObpLvopU1Hp5qhP/ALR8sI3PzB+IsDJHkB7juB88NWe4g7Z40cuFqvoQam/ChEnWxHYMQF3M4VeIcN8PiWgs1QjS7M25JUMTbYSbDpbFtEy0gJ1wqich7Q0f3KHI8ZqZXVl6hOifK0SUM9jYg7FfUxg7xpcvXomozKQRCMRABiY1L5gCf5jv0xX5l4ctRC4HmG8DsPr2+OFPIZR28SHKBQdW4kTEEDf2xom1BY0tfmk1Ts/DLdmSI8n5MNVNRp00oMg7eu/S5wMzuXIRahiahLdZv3/X44b+C8up9yaodWoqSN+7SCBuIEf0wJzfD9YEyQtGVAixsBPpIA+OFrZAXkpiYDugOa+/Z5wynXzqpV/BBkTBPt7f3vjYuLcm0PuVajTp7030m5OoAlT8GjGH8u5o0M1INxIkX+IjG65LjLVctIa5X6gbiPnjkrg11yqGNJbksn4NxRhk6bBT/BqLcDYK6vJPsPrhm4VmHr0iC7+Nk3NJukpOlSev5VM/4D3wpcvHT96yxNiXUb3Olxtvuq/PBPJ1Tl882ZJPg1fC8Yf4MygYMfQPqn4DrgGeMEuA11Hf3edyi2yEBjvI+Sf+O8J+9ZcjoyfInc+uM15OLpTqJRqUsvWWqRUrOASFgAASCBBDmdrna2NRL+GppEzIJU+oIDD6qf8AMe2MjPGjkOI5l0p06janC6xIUswYOB3At03OKtnkuxR+a5VZAO7yE+vmHWiyDOq8aiXrUV0mBJ0+GFIknqxt3kYyHNZ6pVJ1MzCSdMmB7DYD9sHOIcYzXEqy0WIZi3RQAI6mJ2Ezh74dy7Ry9LQqgkDzMRdj/T0xoaOjc+5Pok1XWNisAlr7O67CnUAYQD+H1PX++xw6NmSQIMHuMZtxagctW8WjIRvxKD7fT98MfB80KgVkY9LTv3kYeQZDdu1H3SapYXHejQpnzEVUAYKx9QLb3/fCjyZwkUeNCkKQrBQzJqaAvlBDmxnTeBG8RhpSdI79sZ7x/NPls+KoLgDQfKxBZNmWQZg+YfHA9cwbu46qygkO8sei27nPiNGllKvjqTSZGVoBN2ED5tAnoSMfn/PUw+g00P8ADop4pHRjaT23VffDhx7nsZ3xmBCZZBTPgOV11WmwEGyAhZAPQbTgjw/hS5fglStWINTNFarTvp8RdIv76v8ANhFcjVPbZJb5a50+7oaVUEqKdUIezVNBB+GiPaB0wBrZ1BmFexUBOnZB27G3wwU5ZoUq6vSqKJAlSTte2/STB9xgPxOjTWtpAZVBhh1Bm8SYPpe+OxkMkuBmrZIrxA3yP1R2nzbSU/gJ+X74vjnej4bQG1RYR19/3wb4Hyn9/pqKVEZXI2BYhTWr6TvMHSJG+3aekXGcvkq9apkKOUWkaPkWurANrAm6xLgw34mkgEi8AsRtGXnZLnbNhcqfI+QDB8y5DVakgddImD7E/pGGTM0lqoUqKGGxkb+uM/o8LehlxmKOZKEgEoxCjbzCS3mYNIAAuO2LPDftCIhcyk9NSi/xU7/D5YJp6uJzcJQdXRTNdiHl4INzFwlKeb8KmIWFMSTuJOK9XIoFPlE/95tv6EfXHWY4qKmcatspYxPaIH0jFijUV2ncxYW/mP8AUWj+uFVQ78Qlui0VDG0wgO7Xf4Idkcu2oaWYSfytBkA+239cWiK7OQalQsmxJBI1CT+e04moU70940Ejy/8Abfr84xLk62k1WInzxsfygDtgdxzujI6dlgHX19r+qrZTiOZywKoxXWSTKgkkDeSCcW+WXqV8071CXbQZJN+gGB2frlmE9m3B9MXOT2b7wQnVTI7gR9cWsABxWzQ4sJQ1pNrpvZHTzoAWFwD3woZapVJq05sKrM4MEEz19JX640JKIFMlpNixnfqenyxmvCmL1imoKGYlj1Imfc7WGJzZi6vqO21OPCcwxoaJMCQTFp3ifSfTAummlYnekRvvLTJP7DBys4pUYAUppYjT1OwJnYiB/cjCZU4jppuDuVj6z++F0bS4khESPDAMSFZdwKpOwvF8PvJHN1KkWp1mAQizXsQLbd7D4DCzyJwanms7TpVgSjBiQCRMC1xcY2EfY3w+CPDqT38VrfX44LkaHZFJmvLVko4qBxCvUp/gdmYAf4SKn/xPzw18EpJUFGnUulfJGm3vRqlQfcBgR7YD/aJyevC61A0CxFRWu0HzAwR/pYfPC5k+M5geEqNHhhwnlkgOZYWUkyRgaenMg4Tb4feyvikF7EXz9fhWncG4qz5YUWVnzGVfwzHXSDpYnoroNM9zjM+cb5yqw2chl9QQIPx3xKK+Z8UVvGZWchS6hh6LMKJ7YGcUytRKjByzMsBiZkE9DNwfTHKanEchdfX4fupVBdu8Njl89FpPJXAxlqWpwPGcSe6jcL+59fbBepVLDteL/XbADlnNu9FdZkQNJ2m0+9tpx94/zVToeW7N2ESPe9sbGPBHGDoFjJRJJKW6lfM7lVeAeo2PthdylVshmAGH8Fzv29fgOmKFXmOsZZVIU9TJ9N4AxZr5jOZmno8AlRAnS249SYn0wHNVwniBsRomUdHMBhIuDqnqvxVEXUzKF31EiD7d5vGEHm7iFOtUDI2qBH64r0uH6aQq1tTIphU1R12mDEnoMMXGuW8scqKlNfCq6AwQEk9yH1W77dsA1O0w7gtkefemFLsV7OO+dr27kr8Hy1TMMuVRkXxHB8xABIBAk7mBMDufXBLj7ZqgFy1WstSnpUqEbUukww6Ajob+nfARckfD8QGwNx9MEKHCTpDVCdrL2H9kWwI4tvcoplPI7Qcr+ShzOrL1g6G8BhbvIII7b27HFlM1UzWYDKQtTTba5AiL7zJF/rgvx7gpajrUDyQR6iPMD+uF/IUlLjzlDulQTY9jHytf32wXVwbp/ogqepD221F8wtD4L9oNTI5QZRsu75miwAA/D4chpJEmYJUW7e2J/v2uq/FMxT8CmiqETV5nKSVWYGtmZhMWVVIN8JD8UzOWq06ryDpK+Ip/6iTMBoItvtI7YYE4pkKh8SrmHZ4gGt4rsvsAsD/Kw98BG55I5uE6FFvs85ao5pKeYd3etl6hHhn8KQxYAqReZ1T3t0jBn7Rky1GjVrVqaNVq0xTU/mYgsRHW0gk9lA7DAGn9p2UyVJkylNq1RjJdwEUmAosLhQAqhR0G/UoHMXHMxm6vjZgksR5READso6D9e5xINJzUC8NyRrkvlhKuYy4rJrSsrWNhP8TTse1Mn44I57lTJoKJCMdfjq0VD+JQWp+w8rW6z6YMcCyzBsuFBC0q1OmW9Rl2B9paofniKtl9GQFb81GsWa94FVqbf+lj8sJ31DnPuCen1ujGxNaLO+aJE4ly6aS0mk/x0VqY6ySkg/6pw2cr/Z7l69Co9RqgZatRAVcAQhAFiD647zSIz8HDMCNC6geginH1wf5IyKtlqmr/AM+t/wC4jHKmqeIgQbG/uR7LscTC/u/b/aVM7yDSGep5ZalTSaRqEkgkeaIFh0xR5RygpZ+qkkhBUWe8MACcONej/wDupv8Ahywj/Wf7+OEfinEjluI1nFyfrqVTgmine9wDjfhBXXMZGQ//ACTNzZxbwcuwnzN5QPc3+k4zNtSkEyCb4OU882ZreJVMsPwKdgOu+8Wx8YeOWqMT5fKgA3HUn0k+98MnPzVco33ED4e5VOnxViukuY7f74qVG1PAmJxJnssoAI67W3+X9MfDlSgDalkgWnuJjHhYaIZxcTZ3JNfIWaWjxHVEgJpEdJ03xv8AlK+tFYdQMfmHl3jHg19ZbSCIJieoO3UWxq3DvtZytFNEVGHTyn98UuJa/uXjZwuOqHfb1VJOVHbxD8Tp/phByaAlYudZ9ZDAt3xb5+5p++1/ECsqjYMIt6YBplKugsI0qRNx1OkfCcT1bnkrIX7t2l9Ex8YrA0/D8NfEchUEGf8AuEqAOl5/2GZ/LFKJ1XJZlYkzFUXNzch0IYeq++PmV5azDL4q6AO5YT8BGPNweoW0VKmkuuoCDBZZ0qdo/NeDHxxS3A3IO0RU0j5buLTc5DpZEuG8TNLhzOD5g2hfQzv8j9MUcvTSkod6RrVGGohgWgHYkbDcXO+AtKi7AqOlys9hcx6Rhn5Z4uFLsSPMqg3v5QR16XwZVyvdG2wyA+qD2ZCxsrr2ueZGnz3VzhPE6SnwqtGpTMGEgxHwvE9Iwbz2YpVaYXUSnUISBEbGCCe/wwm8b4olZ10BmdTYjt2/S8YrJnqyNqdGJ6m8/v8AXC/+Uc/jFwnJr4mO3chBHXu8NEZztKaP3YE6VbVSPUjeD/iF/p64go8UqlitRZmJIF/jJlf7jE3D+YMq3/W1i43WR9OvrbHWf5gotAFTUo2DJJHx3Pxn3xwBwOHD5q0yQ3xRvA8xp0KB5FCWZCQKaNLesG0fLF7i+fgaB+Jt/QC/zwLqViaj1aayovJG09e0ztiXheVNRizSd8HRwmV4Sd9YIo3Mb4X7k9cN81MrMiI+mFHN5NaFV6NT/pt5lPb2j5e4XDZw+Rq6QAcLHNFYfeKZJkAqT7SCcPq9gdDc6hZSkJ3zgNCuhWqaGytRpU3DFSdvzRIki9999+lUcP8Auzr4qK9JoioBIv69NtsEa+e1qtVLMjGCD28w+I8w/wA2LHEs4a+XKoUExK6YHRgVM2BgG4t3xno5HRuBA8UyLriyt8J4fTsyBB6hROBvGMsaueo0jeWX5Fr+1gce5RzX4qZsym8/302x6jxIDiodiAFbSD/lK/qThxXSg0mJnNDUkZ/m7OOX7LQOHUWFJ3Y7ZhWAiw01EUn6N8MTZ3hAFGrl1Nq7VIn/APkVmgdoaIxfTJ6sqVAEOrH08xLD6kYFcYrGnTV2kaXQn2NRFP0J+ePnmIudl1/ZbKwNyUgvmmUZdyB/CyyG9405hA0diI/XDzyVWC5ersYzFUfOpH7jCjz9TPiinSQ+SnUd46JUOok+kycT8scbQZbML4iqTVDKGIBMmmSbkWF7+mGM0e9gBHM+6FZwSlpTDWaOMP8A/wBVZ/13jCDzzS059iPzBSPisfthnbiKNxLxdQ0vRRJBBGrWtpm59MA/tCZTm6ZmRouR7k/viyjaWStv/avTC8R7nJdzw0kAWkD9Nx9frglRzK6NA2iImDA73hvcQb7dcB6Ff+IC3mA6SRb36Y6zT6mhQTqNhvJ9h1+E+pw3Lb5IVstruCmyeSbM1tA7G4Hb+zhyyHJNDQfEUltx5iLdxcbWxLytwkZRBUe1QnzTEDt6RF9XQkzaSrFXqUwATIFMlpt5QQZmYNtLj08MdcQLrnJERxtAu4ZoV9kXCafjZhioYK4RWO4Ak7GRfy/K2NW+6qtgig7C239/tjNfsfQClWcC5rNM76QqwPmTjUjWsD3xy9yUAe5Zh9sdAHKIdK6lqiWi8EH6YQeBZUMugjUpakSfdlJH/qjGifbNlwcsjixL3HcAftOM75dzARSZudHyDqPoRiDr7s+KIgtvB4LV34SrUQsAQBaPSdsAuOcO8Sm6hRqQFkaCCrA7wb3j6fNhpZnaD0vefniaoBMReL+ov/T64yzJXRuuU6cDaxWMZBgubVulUTvsTII+DAjBTP8AKdFmlSUk3A2+u2KHMmT8CuQNkqytvytv8iv/AKsMtB9SgjH0bZpZNDZwusXtLHDNiabKLhvCKOXEwJ/maJ/2wH41zAa80cvT1CbtG/t6epxzzXm2kUx13xzwfJ06SsXZmMAhVIC9ZLE7CPie2O1tTuhuoxZDwQ3tNIbnkhzcKK6mzGoECwBU77TBt7AfEYpPSH49BCT337C5MfU74Ya1SUFbMSqXFKnEAkbt6n3/AEFxvBkpVarPVMBTIT++gthZCHSusji/C0kqektTNCmHAp0V2VRE+v8Av/UnBdcuqDSvTFk11Ye9sVKgv7Y0ENOyFtmpeZXSHPLuRbIn+G7dYN/hjPM65LsSZvGPY9gfaB4GqdF23+SK8DaabKdgywPiMXMqg0Uvdh8LmPnj2PYQu1RR1K+cKaM3U/7P3XASpc1Cd9W/ub49j2DXf8dniV2H8x3gFunJmYZ8hRLGTpifQWxBzgP/ALCv6U3+htj2PYw5/P8A/XutIOwfD2SvOvMcTLXIpoonoulrYVeXMmjZZ2ZEZhVpgFlBMakkXG3pj2PYbMJDHW/w9AqALubf/JR5ThlNqlAFBFRyG9R94CdNvLa0YGcfyy06zIshQBAkmJAPU49j2Do3HeWvyPqhpAMB8lRcbYJctWzKHqCCPeRj2PYKfoVTD+YFplaufEN9iQLC38Oo9vXUqmd/mcBud846agrEConmHeVpE+12Y2jc98fMexSzRMZsroh9ljkZSpFv4rf+2njTOGVC1Fi1zJx7HsVf9hQP9ASH9rzk0AOljjN+EiyeukH/AP2x7HsSb2T4q1nbHgthydMFTN7D/wBoxO6wUAsI/fHzHsZJ3aT1Zr9pdELWIAiUn/1A/ri1y6Zy6T2x8x7H0D+H/wAseCxu3fceiAc31SuYQi3k/WQfpjqgJWktodlLCN+v9jHsexGu/Ocqqf8AKb4LjgmWXMtUavLkbSxEDsACABijxzJpSYGmNNz1P7nHsewE0kPsFcO1ZGcu58L2xxVc49j2NWOyEIBxHxX/2Q=="/>
          <p:cNvSpPr>
            <a:spLocks noChangeAspect="1" noChangeArrowheads="1"/>
          </p:cNvSpPr>
          <p:nvPr/>
        </p:nvSpPr>
        <p:spPr bwMode="auto">
          <a:xfrm>
            <a:off x="0" y="-960438"/>
            <a:ext cx="2276475" cy="20097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Picture 5" descr="mmm.bmp"/>
          <p:cNvPicPr>
            <a:picLocks noChangeAspect="1"/>
          </p:cNvPicPr>
          <p:nvPr/>
        </p:nvPicPr>
        <p:blipFill>
          <a:blip r:embed="rId2" cstate="print"/>
          <a:stretch>
            <a:fillRect/>
          </a:stretch>
        </p:blipFill>
        <p:spPr>
          <a:xfrm>
            <a:off x="5943600" y="4024890"/>
            <a:ext cx="2961991" cy="2614980"/>
          </a:xfrm>
          <a:prstGeom prst="rect">
            <a:avLst/>
          </a:prstGeom>
        </p:spPr>
      </p:pic>
      <p:sp>
        <p:nvSpPr>
          <p:cNvPr id="1030" name="AutoShape 6" descr="data:image/jpeg;base64,/9j/4AAQSkZJRgABAQAAAQABAAD/2wCEAAkGBhQSEBQSExQWFRUWGBsYGRgXFxgYGxwgIBwaGxweGhgZHSYfHB4jGxoaHy8gJCcpLCwsGh8xNTAqNSYrLCkBCQoKDgwOGg8PGiwkHyQsLCwsLCwsLCwsLCwsLCwsLCwsLCwsLCwsKSwpLCkpKSwsLCwsLCwsLCksLCwsLCwsLP/AABEIALcBFAMBIgACEQEDEQH/xAAaAAACAwEBAAAAAAAAAAAAAAAEBQIDBgAB/8QAPxAAAQMCBAQEBQIEBAYCAwAAAQIDEQAhBBIxQQVRYXETIoGRBjKhscHR8BRCUuEjcoLxFTNDYpKiByQ0U4P/xAAYAQADAQEAAAAAAAAAAAAAAAAAAQIDBP/EACERAQEBAAMBAQEAAwEBAAAAAAABEQIhMUESUSIyYbED/9oADAMBAAIRAxEAPwBdj8ZN1E30A+kUhxBUogmImMoJn9D23r04grlZ5EGLlMxCspGx1PI0dguHZz/NYCFGMp0kx36VySOjQjLAVHlUoBMIiwIJGtx5kjY8qZtcJS3eefeNqJUlDYhPYH9OXeqPFk8/3tzPWpvL+KnFEKPPb92qBa209f2TV60hIVpMTFvWbn2qjDvw4ArcFQAJNwNx0gC9pJNTi9XOMhAmx1Ex/f786oLuUFeuiYBjXerMCgqJUpZUFdryDeBawj1mvQynJ5vLYhR6nf7EDrTSpaTldBHyrPmGwVrbv+Ki2CTmTECTNhqY31sNRzq5WJEQkWOqlb9k1Q+4JuTOt9fQUASgJCisSVHW8C+v1v714vFQQbHW9z9aHw2OZN1FRi19B7VapaVXk5NgjU60/wAlqRKiQkAyaocXlcyLVCh2A9IqnBOhSlAEpJ2J259av4s4jwFCIJBCSdbG3qbn1owa8Rjo8pF+dXJbKoJAihXT/igASLU8nKdKV6VAyOHTBIHtRKeGI3E1JWMIuQB3NQOPOwJ6hJpDBScGmdPpXrmDQRoKBTxAkwPbQ+xorOuJtQMUYjh6IkXoDIAY0vFGPYhX9Ige9LuIuAIKjoFAmOW8elOd0WZBKsGR0PMH12rjnHzDNt+zr9aAOfPmSqEapUk6jYR+9KsY4msLSFEZDYqiL7A7X0mqyJHod5yCP3fn7VY7hyU5hBJMa3gmTEW2H1oZ7EAazB3It77V4SRBSr62/felhr8VhBI2yxH2oEpyutuJFlggjTqPzRi8RIhVvp6zUk4UGCTIBn77etGj8qcQ+YzKAi1xc84HXpHOoIVKoSCFRMEaj81biWvOkHkYnSev0oTDLUH1Z9SITNxrpYbdNop5CMmFjXQ8tQf0q8NJWdgRB6Tzqppsj54m8xodLidPXnVYcjQyOlyKBgXFcMUn5CUjUXEDW3O8km9RxQIhxHlUmy7gAnkToedulNsM8k/PcERG3cA2obiPD0gjQNZVAEWCTrmEbnQg8utaS6iwOxxNtQkkJO4J/tXUOhqdUhyLBQFiP2a9owkOH4ObpiI8qr7jzEnkIsKZrXCYBsNSd6sVAASLD62oZSSuwsBqfwI16msuV3pfH+opEm1z3+prxxEZYAgmVKmFCLkAbCrIgwgpP9SRIPORJNxymrW8HfMSFSmCRN7zfcGIgili9DIHiEyLKlSFXtFon96mhvDVoU2NiqNOd+n71pocUnIlRMWgb9J9r+tL8RiFKMCUjkNT3pB405lSUpAJOsfKOfv0rxTRV5iZPsPQVS1iUpkKgEbaA1ViVFKyoQEQM14g/nb3pyC1eFZTa55n8UJxHF2SQN1CRvOo58qAdxPhOhVzsUm2o1mreIObDTX/AG96vEW9OhRggqggHbtB2OlQ4djsrnhk+UyQI1Nre4q/hzoWkotMfYyPY1B9pKXErWqAlZSCRAumRMbA2mnL8LPqWBRDuWDKR5ZV7SeX2ruIOHwltq+YmSVHTt6/Sgk4pba1lYnckctiOlG4p5C1ltckJRmkaghIMdZJiKPp/DN5P+P6CnbkAFR/f9zSR9yXZi+UfmmqlytI2Ek+gn7/AGqOSpQa1kqJOo0HL986rXijAsSfoO01MqBKoOu0RQuJw6ioKBsnSSR3t0FE7O9C8PiUrhKkxyImQfuKY4V43SblMEdQdCPz1FJ8GJdSJifxP6U3dw8OII3ke9x9RRyieNQxPOlnF2//AK6jvJFNHjYDvQHFTOGc6E/ap4f7L5f6lWFwOU5UyANfNInXtJ3iquPYvw0JAIzFWkWgagj1qOAe8JhaVWIQHeoleXTsRQT60uuJImCClNriDJIHrr3reTtjb0ZvPZxBJCdABQasYAmArzaAZrzpeLCN6vLcQRv9AJ09YHrSj+IzLKcgAkkgi4A1mN6chWn6MSUoBUoaAkRYzypglWhSe0UgxDYSwSJEAWJk68+Vet4jwmsyvmV8qeUjX81F46ucrGhVikr8ijcbjUGrmcMoLC8wIgTIta0jqRGlKWcaDlSpMEiQRFzvHWmGHeIi9vof0NZ3Y0l0UtcREZze+wkwBysCalhlZzBXnIMGB5ekKPW0g66ivVvSAUpCuYNz0j7UsaYHhrbAUSryqOgBmTHY+lVE5TVKdUnbpFrEEehHarmXiAQfMk7j92NCvgyToE5bwTpH9N4tVjTpPQ72MH0IBE/7U/CsQxXDy4QfMbRKe5N40N66ic8Wt6mK6q1ngB9VjFjzNgLTfea5eEWVJbEhvLJPY/LO5OtRdUlKsmUkEyfMQZIGo0HXW571acWUhISVDY2mCIBkc+tZ5jSOcSEuoQkDLqNjM8+cbb1J9aUBQ5kkAdz7V54+QSLqM6iPWJv3oUpmTrzqVxFEq8xsB+7dahiHkiw/3qp3HtEQoQB5RIkA9etArwmQKUgkj+mdp/ln87U5CtQxifE8migJTJ1G/wC/XnQ+C4iF+VwSoSFA6K/zDkdOhqLaFhZWtQAF5KCCOw0+tdjGgtKcU0JKbLTzA3j2PbtWmM9+uYl5CioSQop9DfbkYirmn8jamiJWiDflIEg9tqDwhh7yyUOQffbuBTTh3ApWXFDKhScpzSCeZA6wIp2yeidgcACHlDQ5ojTebTRiODOPoWFgtDOVDP2jSZ608ZwyWwMiTI0UuVH0m4qRYJuoqPp7Vn+2n5/pezwhlIRmJcUm8Cyf9uk0Q3lE5Eto3JtJ9r0Q40BEiTMRefedaI/hSkZvlA7En99KWjoO1gPOFEgkgRYiB696McayEfXsbTUmnIMzKogfvpVGJUpxYSNd6KJ6VgkKvt/fSmGCwq1IkjnuLXPvarmuD5e8g96vVh1Ccvynfft+KUOs9hszZClASDcba7Hsd6esY5K1JIsACb6z/bWvDgZTGs/s0txGELUEaGtJ36zvXhmpIJN99aqWlSAQMqhOhqrDv5hfUfWqsSo5h/3SB3G3rqOxrPMrXdiOJ4chSVDJ4ecEKIANuQN7Uq4h8NLCE+DBvCinXLNom4Gsga03hSbXHf8AWdPyaml3/Sen5rSWxnZKybmIWylJiRmXYgiLxEdr1PBsZsyikjMZvaRtHIHn0rV4phDqcrqA4OYEKHUf2qkcNCQCk5kJuEhJzdjc2tyqv1qfzhTicJZKTZIurqRe/Qan0pWpsulS/wCRNhJj9zr9KZ8bxPlUnc69BypTw5BUvKNIkjoKc8TRyGz4zROgkDv3pi7ii2ZUJQo3jUdYpe5bEtJ2IUr30+lGY1QJG8j8H+9K9qlMW3Igi45/v7Ua3EEieetvbSsnw3HQ1MmRtflT5t0wFpMpMT+o61F44uctGFFyZMXkBShOnIxXKxJK0oUZ2M6akkA9JgHp0qLxUoSjXePvH7ihmMOrMlIvlvcmAbypR5CT9edVE01aSSNyRYwJvXVUz4QEFQJGpVAmw2J0rqMT+izEYULflJCkqJ+Yq1i9xpoDH6UY6jLMwTmMWBnkeh696qZwaQSoqIOXza3133I0nW1RW4Ik/fT1O9TWkjom+25/FVpxRB2idPoL0Pj+JlEBSCE7EXH76V5hn0OJmREX20JBB5aipwyvMVLSDo8syg3gaA9NAZ50alq5SkEXKSAQFWAuJ2g6b1XieGFTqVtlIWnzEFV7XAA7feq3cUlxlS4hXioABvEBNwY1q/UKsU2fO2QLXlNs6gJKVDQEJ5a+lW8GYUhzK2SpO4O34NjINFYXhrinnMw8hWFAkgi1pgHU8qdYJKQfIkQnZIieelvWlacirC/D7baiRa8wrQf5U6bnt0osYUfMVknqn7cqKRw9eWbSbxpFSPDsqZKgDvrFZ260nQYs9/8AUftQeJfyqCQMytYEkn32orFNxorLGs2/WKDb4ajxM6sxJBHzc9rCnJE2uw5KRLglXzAAWH6miTi0rRmmdIBtHpzj7mrSpCWylxIyH+qw9Cbk9qnh+AYdxIUlQKYsAT+xVdUssLm5Cs2siAP3tTDAYUpBJ+Y1ZgeFobJAGmhkn70YT+ptGl/0FTVa8JEx6D0qx1Pk0vQwQSUwCYImBJ60YtyUn5pumCIjn3oIOluMojcD7j81ViMKCCkixogKzJKk3gkeqTe3pRL7Q/P+30qiZBxssL6C4ttRmQPoWEmLEp6EXH7601xXCw4m5yiY537mgsLwMM5ilar3OgHSBeneynShl0ONjUKi/flUH+HKTyv6fv8AtVvglKlBM6k2N51olrOEwrXWlehOynLqZEXN1ctR1g1ahUXIHcW/NE47CalIBHUeoHvrQisGeWpAk3tv6zajdPMQxvD0OphXlMQF/hXOss6wvCO5lAlNwYOqTrB51ssGbkGN499IqeKwaVtlKhmSdUkRHVNXLiLNZTCkLxaZkhDIuZ/pkn61diXkBsu7FBIBsflUB96rxWFLKnXQQpPhKSkzzhItQXGdGm8wAJgn/KEpv6zVfUisCoJYzCTlR9YMx+9qP4Licq1Nm6DBHqJH3qDSkJAQm5EeUC596Xfwql4hQbnKmEz268hp6UBrWoQqxtr2phh1hTagiEkgkntETztNZP8AiQ2oICitZ1Oyf3yp9gXIyqQRCtCOe4qMxruhHsOCZcacKuaArKRsYBtbavaYucOSs5vOP8pEak76a6V1VsT+UMbYRzP5n6UnxjoPlFx9zR/EsRCSoXNwPzS3wIhRPmiY6a261FVA7uMyEIcTmbVbnFXJ4WEiUnM0QQQPmTO/UdNaoQkLdMzCICQTN41NGOhTTZeSoCNQRr09aW94fzaX4nAZXUvMkKULqGhUIgwDqY/pruGcKLqVJmEpeKjIItBA96ZDCt4tKSCWlghZTt1tz5GjcY75vCRqSZP3J7fpVb0nO0UJCobRCUJ+ZX73pjhXAlCibJQk8xYCftUG2EpSkC+8Dc86G4ms/wAO6BpkVJ2HlNuprHdrXyCnHHVJKkKAGoESfWaFa4uS1mXYg5Sesx6UVwTFJdwreW5yjMDz0/FLuJ8CcCT4ZC0rIKkmyrKBtHQEVpM8Z2314+om6hIOgmB77968xjqleIGypPhSITfNt5cp25cr0Xwd9vEKUCCFJsUHb96UNiQljEZ4yhQCZEwDJMHuN+QonQvaXCeGPKPiuInyx8wUb9JO3KjeGuoCYn5VZCIgg6wd/wBmrf4QhH+HAGpJOhN7fpQTiStQJt4iCknmpEKQo9gogncRSvc097w+ZR5UmTcm8Tz/ALVJbJKVdbe2p/HpQPC3zlStZEROpEag/UUzaVKCU6DT80vg+qMCv/FI0gpjrIMjvUcYohRObKeokK220NvrUMSwrUajQ/vrUWuIhwefyLAhQymFdU7SRtVxNCcD4qMy2V/N4i1QBYg3ty396dvrhMmPLB9DY/g+lYvAn/7JUqUqJJAOt5j6VpxjkTlURJEQTrzApW94J3Ne8Qx6EBpK1Zc6lwSLWgaxbXWgse4Mrl/+naDuY0I6CgPBLpbSomEJMnuuR65QK0WB4cnwcpTpz71XnZTvos4VhwnIr+pSvuB9qdYrCpUNppfxVojwkMjzFSugFhJPKjMJhCAorN4H2NHo8I8fi/C+dUA2EgwfWrsDhvFRnyqja/Tbf3pjxBlpTWRQlKoSQd+RogLH8hG0/sUcYOVZ8+EHClK/OgHMN0zESBOw3q3+GzhMLIB/mIEH8E9LUscVGMWSB8kKPO8gjrrTVlEZgbpME8x3G460yJcTgPD8qiFIzWtESZg9DsdtKS8Y4QoOtq+ZMm9j/MV++grQ8RwZdStLagApCkyZjoZ6Uq4U8sufw79jzMFJjdP3iibCuAMBhFKQFH/Dz5i6rRSr2GY6DL2ozEZzh5w6Yb5/zEaEpH60B8VNOIdDJJg3TsDJgU1w2GUynJnzEC8iRfpymrSWcBdEK/qiwJuf7004RjIcUhwFGZXlnQ9jptSzgjI3AC0LyqnkoEg/anWNw4U2schM9dr8xA96KcOk4wCxMHsa8oPhb/iNIWTeL17WeVtsD8SWDA2Tb9aueaBzynNsZ/cigcE2c6krIsCU9QCBJ96b4ljMooAGbKI91fiovp/Gf4JhStxSpOXn2sfvFH/EGHQMOseawsZgAzIgb0P8Ji6pJHhEg+pIv01tTl1kKVlVZttIcM6DUgSbxI05AUt/yGdFbK/4XCpK/wDmrSLch+/r2qPCMOo/4xElQsD/AEzy686J4Ng28elTzpJlZSkTASAQB3m5nrVWKw7jGJ8HP5SklMmQeluUbdKu+Yz+6cfMFXCSEzFgTyE8jBoH4gey4ZeycigANZi08+9TRg3klKstgJ5CLmI1MddyKE+M/KnKN7b6K77jTpNTIrlTfhaA2y2hKRECY10H796OxWCQEqUBYSRFtpoDDYoNKQFDyqSSSN4UlIH/ALCmfEl/4SwkyShUD0t2ogrIPyziG8Qj/qeVQ66X7mn6+FjECHdzIyWiOU39aQ4TBOeIhlfzlQUQLgWn1iK1rqkoMGQUwY6fkUW9lJ0Dx6sjRABUJi2qeR7CNaTsqzEKmUiUgaXMEnp8ojtWkxWFLSRluFCSTJm8H1BIPrWYByOKFglQkdbgED3t6VV/16KX/Ls84QD4YK7zmga77j/VXvD8VkxC2SfI4JR+n0pjwwo8FKSoJGkjUkm0E/u1disOz4YACZRCUHcFJAsem9Tx7iuXVWONnS4HP7fsUv4pwsyct1fuRTTDkkhSttBzPP8ASvH13vqRNKXDs1kMRhPHF5DidxY9abcHbZUCnKPEHzBRzKPUE7UTxrCeHDwISSQI0k6yOwFc/gi6gLslYE5hY+4+xmtfWflUYpEuQDlOTMBsfMRc6zMekUVw/F5gpCh5gTpUWMQpTDboHnCik6aEgHXQSB2mo4JJCVLGpWqefzGpvip6OCsokbUt4jjw3K5OoB6zy96C4rxFQeaaQTmOZShsRoAfUTO1RVwF90+YtqAuZVpF4yxrSnh31c5iC4IJFrgx9xQruDUSMi8p66H0HrR+P4WUDM3c5fMnZQ3gD3pfhMSt+VNpENrBV1sY+v2quMZ8qSsYhxGKyq86swm0yJ2HQVp3eIAZcwIOsm377Vm+Ftk49wLEKAVM6jSPoRT8cPUoSeVgreeXTe/Oq+l8QxmKIIAhQ00j2/Sk3xFw1UBQVNxBiIJ07GqMe8pl8hU5SBY/yxy7H705U0MQ2gb5QZEjzDSf0ozKN2dE+Hf/AI7ClpYH8QyQpJ5x+DofQ7VLC45LpUooyq/mEkkbET0/FJcel3C4rxBMEyCRqNwedNn8Olt1D4KvCfT5jGhNwSB1BFVYUpbhninEuZkpIJCSDoRse+9aV5nyRHl1tsOUcx9aS8cwhbUhwXBtPPl+a0L2MQ2kZgojwwqwmx0vtrrtTEIuGOPtNhHltzWO0+sTXUXiME/mllOdBvKco9wSIP033r2kEuHmVhxQyoINyY9gq+u1G4LiyHFhaSAmBcmCbmbHcbXO/SjHXUrADrKVjsJ+v4NAn4dw5MtuOMq5TA9lWPvXPvGumzlFHw8oZ8Ynk4TPSa8+MsUrKjDNCXHzp0Fvb8A0zwvAFoxKnAUltxIC4O6TMx1IiveBMB/EuYm2ZXlbm4S2mwgc1mT2NV91PzFnAeB/wjYzqBKgAcosIG0313tVfC8At3EuPPecIIDaR/LvAB3070RxfiZQtIWmEAmVAymYgSdtTrV/w6vxSQkxmUTb6RSulkMGsSJAUkp/zD01pP8AFraV4J6ROUiO+YD80+fwvhuEzmIA1At2/e9Y74qxK0NLZMHxHBk5m4UZ+1VxRy8X8OR4uGaUTdAII9Um8/5RRuHYC1ZFWAAUrmB/KD1Vy5UTwXhoQ0ElQUUjzCLTyP6VHh2GPhFWqnlFXXpPoJ6TSvhy9gX3ktYxtZgSSn/yEJj1EVoOIstrQPEkDYixSOc7Uq4tw3MppxJC1NLQqANRmEgc+81pMbgw4juKlXwl4zh1t4KUqz+EkKzKTZQAggwYuNfSKTcRbQQ0tAyyEuCLiCm8D6elMsSyEp8NekgAz5Tykc/pSR3AqZlpRJR/01f080dtx6itJ5jO+60GFcQpgKKc0eYDqAYgj29aBZw+V1KlwFqzQkkACTmUTN8x5DpV/wANNqOGaVA3JuI+Yj7RavFLSpanVJSSpXYRoBPLeazmxrctMGsMQ4bn/uEyNNp0tFTwbPiOg8p/WpKT4ck2nl9ft9KvQ74GGW8dYgdSdPrT9H/SzHo/isWGwPI1rynf8D3phxCEIyzrIHtUfhzB+G1mPzuX0M35zpz9aX8ZxUqWoaIGUd58x+wrSesqIweGAb7gwNzefv6VFbRSkJ76ac6B4XxA3BPUV3EeI5UqVPyj66D6xUWXcXxvRfgEhWIed1g+E3aZy/N/7fmnTOHyupWbSBblrmnkdo39DVfwwlCWmwPn/mPWSfzNF/xc4l1lOuf2kA3pkGw2KUcQ41qhKAUqv/MTb6TNB8BQEqxZRZBfgDYwkZo6ZiaPQw8lT6zBOUBAvY9SR1BrMqYU1kyrISohRi0qjmKuRnaq4erNxV87S4PbKPxWiewq7ZSCAQqCSNL2rMcHyJfU6VKCyV5sypHmMn9mtIX5TYiD/SZtvftyo+j4T49xS3kFxopSgGFGDJNhEbbzTfAnMVZAIETNgZB3G9poHB4wJ8NvEKJCjlbUdP8AKo89Immq8rWRAIGbNEiSY1No2+1L6cLuP8NDrRQoZT/KSLBW3mFr6djWf+F2kvNO4R0QuFJSdxeT/wCJGb0POtPjsVICAc0kTHLX9KyPD3iMWpxOocUY5iSCPar+F9W4zCJCG21Agiyr7iQfY0TxPFFLrBSRmS0BzB0F+elPcXwNLjqXitKWolQVNyRa+1o1O1CYtvCBQUQt5SRAAJIE9oH1NMSYVqdaQEnxnGs6c+QZSBJItIsJGle0wRxFaRDbKUpGgN66keH6FgiYsarSwmT1pY26ULWgGUJyCTsVfijl4JScO4sKPiBKli8i1wI5QPrXHY7v10r44rwcG64mx+QRa51+9GfD/CV4dhtBKSrIkKtYwNjqOXvSv46dy8Mw6f53VBX0zfcprXOBQYBFlEJE8jv3OtaZkc9u0ixmMUvOzhm0qXdCy4CEJgAm9s5kxA3mal8I8PypViNFypBSB5QQYPfT60Y0EsMPPGyWkEDvqe5JI96C/wDjh8uYRwq18VZ/8oM+5NOdzS+mK3SXDcEkXsdbDnWW+OOHKQ4xiAoGVZcvKBmn1iPatThmx4oVzJ9pMfiln/yCoZWE7yo9RAE/el/8/aXPyGTCc+CzggSkLjoR071Q68AhwAgZGlAD0iR2r3gBnChk7CI9L/eq1hMZVXJGsXIEWMcqN2HnYzjivDwSAIBzJHLcVb/xApkhJIFyB+OtL/ixwlpuNG8qldienWPer8Iv5FAyCbxyIN/Qxajl8OX0YtpvEoBTCkqAv3+39qGHDRkcaevkEhWsiJSe4imjLjeHYgACJgC5JJJgDckmhUMy3K9XD5va/wBIFVE1gcPiV4cpVfw3U5oGgkQVDqDtT8MpCEgxGZAVcaFQ1G21X8Q4UhwKw5hBHnaPIHWOgMg+h2oZLC0KKleEolCUOIVYwmYKVbzmJkzrRujw6fwuZYTeZgzty9xVfGT4rjbKRKEQVReTsPQfejMJiR4fiKGUIF5VmIAE7aj9KU8NxQdSosyqVKzrMpHYE62jQb7Up5p3+GHEcelpGvS3TkOVIG8Ip1eZdmyLIJgnrG396EaxfjE5wtIRKFWkBQmVA6kG1oorBuZ8T47kpbZQUN5jEkxmV2iwqon/AKU8RP8ADrhJk7dtp+3pTrhPDxifMsZgkg5ZgExr1gaDmelAO5V+M+RJnI2L26nrvHWmHwg/4ZylU5iR2NyPeDVckcTbF8OyrSpISMi02G+n79OtCnCxiXXQfPMbcoI623py0CVKB6EbnrB012POuRggkHvckAEnXzRU1ULcc68G3PDgqULzEaH8TSbB4QPYNCQL5cw5zOs/vWmHxViyjDqSk+dfkHdVjHYTVOFWGGipVkoSEgc4sBHM1U+JrEvYIqxCWgCCo5T3GtaPIW1pQbdtqWLdUriDSjYq8xHImbHsB9a0OPbBfQJH8x+tVfU/CjDYfx2E2kJXmm+oJgnkKMLhUtAVcoQ4T3OWK74YOVJSflUopHKb/j8VLGsFKnTyQQNtSZ9bCpVQqFKLYUmL+mkb1n+GrCH7/wBRB9z+YrX4RrKEJ2CL/Ss5h0NuqzZRmJJJ6zTnhX1qFt58Gq0lszHbv0J9qR4lCkupZEeIrzCTa0mbXGlaXhzIRmbI8qkx32P0JpXw7ApWUKWSXMOS2FxB1IggbAW6zRxvSuU7LhxVtBKHVhtaTdJnuCCNQQda8pP8XcHcXilKAzAhMEwm0aRv3rqvEnfBcK45iMSFpKk5j5tArKcspOYm9aDGgthOUEJICTmJMSYjSwPeKX/CRKQsrIA8wTJHyxY9pCj60yexQdxbLKbpSUuK3BJ+Qe0q9q5b3XVPAXxshDmLwjSlANtpzqI/zJSB6kR0E1o8TiJbRBB1mCKw3xohbvEQG7hoATfX5iOcCQKL4qv/AOxhGf8A9AGYxuuCQewvB51fLjrKcv8A054li8rzSFCUJadeI1BUkWkbwb+1NOFMNtOLIsl3KpKR8tkyopEbzJ7isZ8RPFWKU6CRnAIIkbBJA6HKKt+HVHxC8sqUEBQBkmBElNzABgUvzR+miYxJ8STaCZE3SIVEjrlPvS/44SC20o/8xKspN905vXQUl+FXFJWsOKJU4DdUE6zcmfl2B61TiOLPFYbxKCtaFSFAQF2hJMCIjkOdPjxy1PLlsjWcAX5xm/mA0EX/AGaIdZh0yDbMb6XHPcERpSb4TxKn3hbw0p1XJMRc27firGOMEvnyqSFKORXK0zG0gE1P5uL/AFNMMROZ0q8yYsDYKAGnXlUuAcJ8MuFapQFHIJmBNhHOkbuPUla2iNTmSRIsSb6SBINF4d0rw6m0pylOkAxOoJ99arLvadmdGbb3iPKOYKKDlygzk/BNrxpMUVjHFFaUxEJPuay2F4k4VpCkwT5YjLlOn4q9viLjLi0kLUlRz7762NtqPzexs6NMbiEr8EqH86ECLKC1GInWAkKJHQUuw7/iLcaXqCrw1RqmSIPavMfjGgpLivECkXTOUgHmI36waDw3HG0AwknqSZH0ijLmjZrS8MYjD+Gu3lKSTodRr2rJ/D7xYeUiT4Z+YfyxsruOfKtojhTqk2UgZhcEkiCO2tVJ+EMqpLguIyzMesSPWlPMVfdI+IYItq8RBhJNxsR/VfSOfKiuC8N8cFazAMxMCRpPPXT3qPHfh50JUtS0+EiSUIBuBpemnCXErwzZywIsIg2sCIqtTgPGMNAeHHkgHfa3lGvOs4h3w1u5JhDgjmIPlg+taTFMJU4VIXmc+Uj+iDe3vfrWcxZb8ZWVZQSqFAAmL21F+lX7Ge5W8wMKCV3IULfp6RU3Aq4G2g3J3k0jwPFfCwri0efw5UjMCAYEkW/G9VYz4nCsKMQlK2yQVZbazAvsOvKpy1eyaDwKP4vErdJORiUo0gndXS9q5bZxDrYFmklRJ2MCZqGOxDeHwwbGeXSVKUmLmxKb6JM0ZwXEqXg1KCU5oVDSD5oFjc6q1PLQVXnaPemSaBViUrNiXJ7CYA7QK0b6T4ytJBMGdJ6DWKzT+KSl5tSdvMq2v+k76004jjQHEawpOmhmQQT6WP5p/S+Lk4fw4aBJNlhI+byqF7aDN+etN8ezmzAmJHLbcVleHJWgPLzHxPL5tdJIH+UAaUxxHHFpw7S3EhTihzyiSJ22FvapxWmmJT4bDq9soSNu/vJpBwPCgEJ5E+wM1eviinMDYJzA+dIJiffl+ar4DiQHASfm9p9aPg+tQ2j/ABEnnI96RJSUYzEAag5x2WEk/UU88QCDOhpRx58tcQkCfFZtylAUUzpItFLh4vmF4njS2vLOwJsN/SupZxn4kSFIJRJU2lXyotOo819Qa6tENphvhnCpBypf8wy6SQOhNE4XgLLbqHUh7OkRdJvyzeW8TQKcWoKdhyCiApJPlQcuY2iySm5N9zXp4stKkFTwIdMJT/Vaf8M7nQ8oNc9roHutpKwtxhRubpAzG+pIINSeYbWZGHWkTIMDNPPXWeZqjDrKlE5ibSlBMmBmBWehII5eUxVeG4k6XfCFlKBUoRGQZsqQJ5wf/Go2nkHowiSfIyb6lYBOlrkk9ahhODtAq8RpwybAJ8p7gGLmqUY14uqZkiEhWaPNCpyiNlEpPSKsc4stpxLalFxSgYABBEEap7EX3p7fU5PFg4SgQpxhQgz5ElPtlINW4/CNK+RlUTBJQvNpJkkzyodfG1qzNwQpMBQ0udAI1MEGq2cU+hxDYWMpbKzmBJkKCSL9x2onK+FZPReC4dhklUh4TqAhYB7wm9crAtAhRaWmDqEEH0i9FKxjhbUSShY0GpNpB6Ty1ofheMddVLgU3ASCCLEkwInXv/antLOL15pkXaaccUf6kqJjurQVWzhGbeI04lU3ypXEf6bULieJYleE8ZtXnClZUJ3SlRSSRztoI1FWKx7y1ttp85JzZ1SPLlbIzDUKBVEVXe6XWCXWWicvhKCJkEtn7/NrRKmWDdDSio/1pX93NKrxHFnUojIFuFMpSkgScxTBzcom21V8Qx7rS20khSVyJOmYbDlsRNEt7osnURxeCE+fDNuE7gFMelAupwRWEDDkqJgDwlG+nOmLzqs0F1aUqBH8pUFRmmSNIm0RVWFYUrxGnPDzH5VyCqIvmSDayue+1KarJ/BjuLDbJd85bCc8pTMiJtGtqzyvjzCkhaXh1sfseX4rb4bDIbbS3YgJCQnUWAGp271g8L/8RYRCszhU4sLKpmEm8hJReQO961nCWds7ys8N+OY4OYF5ScxSW1GYIAkWmR19KlwSDhcNBg+Gm3+nn9ad8Q4b42HcYQpCQpBSMwMAm2otHPegWsGWGEsqKZSE/KZEARIPLNNH4wv3pM4yUYpSNlgK95/IpKngrTmJeQtZStKiRBEEdJFaLibqfHw6gqc3lJ94q1riIS6UZ20rcjKlRuJtpH5pSiwA9wLDrSGy8rLvlBAt6Gxqj/g2HQ2Ww7mEmBdRvrMU9exriFhoohSgYUNLa21Bv2pZ/GOFZbulXzJVsRvIi0G3rT2jIG4nwXDOtCXCCIjUG1t+lLsBwVpCxDq0kEXBAPpanaeKLK/CgeIBPm0I/wC0j9ihP4993L4aSErF1f0wSDKu9o1tU7cwZN0p49wZkvoXnnzjNlAE3mTAi+mgo7GcFw+cOeKSYsARbtud67i7+U5CSHEgQUzBMgWG/vvNDYPjeZZacUQTKQRNyRaI+/On+qPzBiOH4VwFJJAIuUqUDbn07iqsXw7DhaIPipB2F9NSEi8UsaD7biEuLymfmEwobf6h+aaq+I1BWRUBUSkzM8z++VG4MlUYhpkDyApzSCIN+UpIkRrNKGODtlaswUkAWUM+t4sP3emTfECsmQsoPObdR351BCTmTlczJJgyL6E87kRR3gyKltLgBKiexM/Ua+tMuIIw7q2XVuFK20FIBQYObmI1pfxFxTKdcwNswO/IzpavQ+v+EUUQorza+39xRxp2KnPh5pQRDq4SnLOQ3gm58vWuq3ggT4CVLBWVjNIJEA7aaiK6q/UT2Yfw04xbapy4hE2OphTax7EGocIwCFuYZyJQhlYSk3I/lEn+owBYCoKxC1ZHEpUkhvKDuC48lMyNDkQT0zVLDYnKGyJCcmJcI5yVZR2sawdBlw7BLDLilK+ZTgTzCJkDsDJ9TzpVwlpSXmEmZLLgWDeSHlnMZ6yQetevPk4fDoKoJLecgwQkElEDbMsKv/29aLZObGqIOVLbaEEjUZleIQO4IB2ikYrCjJxJ+DIcQ2oGJmIFvWR61Vw5S14513POVAGgFjdOUbTGY89KowWOK33H3CEJgKQIhKUIBV3uZJJ/tUsDj0pUptXzPEhH+VGVMkjQEhUc8poSjwx9x5t95ZH/ADCUpgApSiZmNyTPp0q/h7Cv+IPKKlKIJSiSSlIUEqygGwTN/Wq+CcTaRhkkx/iqxDsRcpTnUbf5SAKqw2NH8YszCVNNKnQQEBRJ5WBntRRDxsyt9synKlATcglMkqUT/Vnt2A50LwPAlDJcClKOYyFKKjnByk3mSYqTGLC8RmSoEOMlVjNiU5fcfmoYfEHPlEx4zgAm0CViR3kA9jtTLxRg2lucMLUyVFxCYsfmURJG5Ewe1DNJVOGDa1CVgrJ1htKQUm8mSm/ai+AYtIw8Exl85MWTCufOq+DPFSkOrgZ3HFXtGYEp+oA9aohqkOfxOdKCtKEhFh1lYBO4m3UGrOItulbRhRQnP4iRACp+VQJN8pAPP61VwrjgSGQkFxK1OQdwJkTOpk/W2lE8V+JQphfgoJXn8IZhab3ndMg6axRAV8beXDaVwgl35gmJAMCINtQZ5TNCs8cLTbuMDcAKhIBVK0gkZrmBJUT1tNVcUxC1MqS4olZU4EkJCYR5QojvMDvRmMLQw5bcWgZWw2QFJBCiMxtt/V2FKK1qMPjkry5jOdIVJtaLaaXp0xw9Sk5gRcWtr/vWSZwhDbCxu0mbeg/2rb8PxQLIVskH/wBZBj2rp4fxhz/pCp8BaoMWMi4iLz6Vk8Bxr+IbdehWXKAkm0gKjN2Jv2invEGSovOAxlbWTHUED71ncTjmPCUhs5QlsQkJV8qQLaa2tz1p1G6qcc8yADaUmeR8w/Snb7A8ZJgT4cTvqms6lPl0+YIOukSonvqLU+fcHjW/lQZG+gMexHvWXJpxVcXfccxuHEkBEE6wVHMDJ3hAIjrUnMWtnEKC0yyQkpUkyrMSJSoKO5NojSlysU4XS+pRyJazhFoCinKAP/6TauxLilOsSqZgHYZ0kpUYHVQMUUD1yccpAyBPhJWCoSpBEg7xcHXoKhwpaUsLcCcy0KWnJO89ec69aBZ4iXcQi0NuJlJm+acq0m0WjXU2ofE8TyN4gpbAjwyI/mKzImNwkGR01qacTwjzrwEqALqHVlOUeVIhIDatQdSTyFX8LxDTi3iG8hZUACoj5cpTIG24jlFA4aE4pQB8qVhbZ5pdRJT2IUYGxBqlpwoxLim4IUwSOSjMD6xQDvG8O8eG0WgyTytsPWkeBwZRjlh0grQ3AIACSIgHobz3orE4l1KSpLmVQVokJ0sJnWJmap4nih4/jjyodQlCiT8ivmSSP6TcTzFKXejz6p4aXklxjKc85gVJMKAVOaRYSIBjvRuKwLeJhSSUEHMFCNRaeWlp3qt/E5z4IsgDM7JmElJEZ0qBC817GIPUChsPjHPDAbHhEEgSkEZbAayJ3N+lMhWPwrow+aG1lM5gQRmTexGk6e1q9wzGZkIbOSUAp0m4JNv+0zf1qDXF1ltaHSpUgwcosRAMAbEH6GhuH41xBbBUlWVxXmAgFIaJgdb/AEpynYp4PxQNtBEAgExeuqhzFBhSkZc8qKhEWBNk9xXU8S2brDDbYcWpbaZhKhdVzMCL5ZGhqpOJwWUQtXlSpA8irpVOYERpKiek2rq6p/Mxpr0qwSoPikEJCSMioIT8s+U6dK5BwgcLnjKC1FRUAF5TNjIKftyFdXUfmGh4GGAUA8pSVpKMqguINrEAEW3mrXcNhSrP45CikJICFQQBlj5bWO0V7XUfmE8Z4Phob/xoCErbjKsylQvPl+0a1Z/wnDgmHZCm/CIKVXTtJI1HMdjNdXUWEsb4cwEXfgkRZoi0RqkD32iuHDmZ/wDyFCTmVCIzHIUgm2oF7Re5r2up4MSw3C2Wk5fHKwREFEbgkyBzGh512FwDSQE+NnCVApzIUIjSYFwK6uoyEpTg22g2ErzZCSDBEyTII5foKuRw9BbKQSRmzJNpQbi0i4uReurqLAg5wpslZK1EKy+UiBFpEi8EiSN4FCL+G2yTLhu54hhtN17EkibAwLwBXV1TFVpw8UBtO4SATbXWQNrq1phgkENkAJShWY2nSTMAaSZ966urSJ5QvIAS8gH5kG8XAiRB6TodKy7HAgVZkuKKgI81/vXV1Xx8Z8oOT8HIW2lHiKATpAggTOWZuB+BTFv4XCVKcDyvOIMpkC0TE3taurqJOx8UYngbZbALgMKknKoSASYsLCTPO1DD4fbzJKnpyrUs+QgSog7XgQLD3rq6iwRDDfDjaEIIeBKFKUJQdTAGkWEC25uaCd+F/wDDU1nkSCCLXEwdL6mvK6psip0qX8PjM2or8yYTIJGYAkhKhEEDnrUEcESlKvOAcqRPmPymRqI/WurqMFW/wTZTBeuZB8h31212qt/hzJyw6LQLoOn/AIGurqc4wIvcPw4SQh8jpkN+d8u9vaq20MgBPikDfyn3Pl+1dXUZBIubVhEnMXXFGdk84mZAnSO1VhnClJSXlqTJUAUHMCQUmCAIkHTSurqDxS5gMEqJefEACwF4ESZGprq6upj8x//Z"/>
          <p:cNvSpPr>
            <a:spLocks noChangeAspect="1" noChangeArrowheads="1"/>
          </p:cNvSpPr>
          <p:nvPr/>
        </p:nvSpPr>
        <p:spPr bwMode="auto">
          <a:xfrm>
            <a:off x="0" y="-830263"/>
            <a:ext cx="2628900"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data:image/jpeg;base64,/9j/4AAQSkZJRgABAQAAAQABAAD/2wCEAAkGBhQSEBQSExQWFRUWGBsYGRgXFxgYGxwgIBwaGxweGhgZHSYfHB4jGxoaHy8gJCcpLCwsGh8xNTAqNSYrLCkBCQoKDgwOGg8PGiwkHyQsLCwsLCwsLCwsLCwsLCwsLCwsLCwsLCwsKSwpLCkpKSwsLCwsLCwsLCksLCwsLCwsLP/AABEIALcBFAMBIgACEQEDEQH/xAAaAAACAwEBAAAAAAAAAAAAAAAEBQIDBgAB/8QAPxAAAQMCBAQEBQIEBAYCAwAAAQIDEQAhBBIxQQVRYXETIoGRBjKhscHR8BRCUuEjcoLxFTNDYpKiByQ0U4P/xAAYAQADAQEAAAAAAAAAAAAAAAAAAQIDBP/EACERAQEBAAMBAQEAAwEBAAAAAAABEQIhMUESUSIyYbED/9oADAMBAAIRAxEAPwBdj8ZN1E30A+kUhxBUogmImMoJn9D23r04grlZ5EGLlMxCspGx1PI0dguHZz/NYCFGMp0kx36VySOjQjLAVHlUoBMIiwIJGtx5kjY8qZtcJS3eefeNqJUlDYhPYH9OXeqPFk8/3tzPWpvL+KnFEKPPb92qBa209f2TV60hIVpMTFvWbn2qjDvw4ArcFQAJNwNx0gC9pJNTi9XOMhAmx1Ex/f786oLuUFeuiYBjXerMCgqJUpZUFdryDeBawj1mvQynJ5vLYhR6nf7EDrTSpaTldBHyrPmGwVrbv+Ki2CTmTECTNhqY31sNRzq5WJEQkWOqlb9k1Q+4JuTOt9fQUASgJCisSVHW8C+v1v714vFQQbHW9z9aHw2OZN1FRi19B7VapaVXk5NgjU60/wAlqRKiQkAyaocXlcyLVCh2A9IqnBOhSlAEpJ2J259av4s4jwFCIJBCSdbG3qbn1owa8Rjo8pF+dXJbKoJAihXT/igASLU8nKdKV6VAyOHTBIHtRKeGI3E1JWMIuQB3NQOPOwJ6hJpDBScGmdPpXrmDQRoKBTxAkwPbQ+xorOuJtQMUYjh6IkXoDIAY0vFGPYhX9Ige9LuIuAIKjoFAmOW8elOd0WZBKsGR0PMH12rjnHzDNt+zr9aAOfPmSqEapUk6jYR+9KsY4msLSFEZDYqiL7A7X0mqyJHod5yCP3fn7VY7hyU5hBJMa3gmTEW2H1oZ7EAazB3It77V4SRBSr62/felhr8VhBI2yxH2oEpyutuJFlggjTqPzRi8RIhVvp6zUk4UGCTIBn77etGj8qcQ+YzKAi1xc84HXpHOoIVKoSCFRMEaj81biWvOkHkYnSev0oTDLUH1Z9SITNxrpYbdNop5CMmFjXQ8tQf0q8NJWdgRB6Tzqppsj54m8xodLidPXnVYcjQyOlyKBgXFcMUn5CUjUXEDW3O8km9RxQIhxHlUmy7gAnkToedulNsM8k/PcERG3cA2obiPD0gjQNZVAEWCTrmEbnQg8utaS6iwOxxNtQkkJO4J/tXUOhqdUhyLBQFiP2a9owkOH4ObpiI8qr7jzEnkIsKZrXCYBsNSd6sVAASLD62oZSSuwsBqfwI16msuV3pfH+opEm1z3+prxxEZYAgmVKmFCLkAbCrIgwgpP9SRIPORJNxymrW8HfMSFSmCRN7zfcGIgili9DIHiEyLKlSFXtFon96mhvDVoU2NiqNOd+n71pocUnIlRMWgb9J9r+tL8RiFKMCUjkNT3pB405lSUpAJOsfKOfv0rxTRV5iZPsPQVS1iUpkKgEbaA1ViVFKyoQEQM14g/nb3pyC1eFZTa55n8UJxHF2SQN1CRvOo58qAdxPhOhVzsUm2o1mreIObDTX/AG96vEW9OhRggqggHbtB2OlQ4djsrnhk+UyQI1Nre4q/hzoWkotMfYyPY1B9pKXErWqAlZSCRAumRMbA2mnL8LPqWBRDuWDKR5ZV7SeX2ruIOHwltq+YmSVHTt6/Sgk4pba1lYnckctiOlG4p5C1ltckJRmkaghIMdZJiKPp/DN5P+P6CnbkAFR/f9zSR9yXZi+UfmmqlytI2Ek+gn7/AGqOSpQa1kqJOo0HL986rXijAsSfoO01MqBKoOu0RQuJw6ioKBsnSSR3t0FE7O9C8PiUrhKkxyImQfuKY4V43SblMEdQdCPz1FJ8GJdSJifxP6U3dw8OII3ke9x9RRyieNQxPOlnF2//AK6jvJFNHjYDvQHFTOGc6E/ap4f7L5f6lWFwOU5UyANfNInXtJ3iquPYvw0JAIzFWkWgagj1qOAe8JhaVWIQHeoleXTsRQT60uuJImCClNriDJIHrr3reTtjb0ZvPZxBJCdABQasYAmArzaAZrzpeLCN6vLcQRv9AJ09YHrSj+IzLKcgAkkgi4A1mN6chWn6MSUoBUoaAkRYzypglWhSe0UgxDYSwSJEAWJk68+Vet4jwmsyvmV8qeUjX81F46ucrGhVikr8ijcbjUGrmcMoLC8wIgTIta0jqRGlKWcaDlSpMEiQRFzvHWmGHeIi9vof0NZ3Y0l0UtcREZze+wkwBysCalhlZzBXnIMGB5ekKPW0g66ivVvSAUpCuYNz0j7UsaYHhrbAUSryqOgBmTHY+lVE5TVKdUnbpFrEEehHarmXiAQfMk7j92NCvgyToE5bwTpH9N4tVjTpPQ72MH0IBE/7U/CsQxXDy4QfMbRKe5N40N66ic8Wt6mK6q1ngB9VjFjzNgLTfea5eEWVJbEhvLJPY/LO5OtRdUlKsmUkEyfMQZIGo0HXW571acWUhISVDY2mCIBkc+tZ5jSOcSEuoQkDLqNjM8+cbb1J9aUBQ5kkAdz7V54+QSLqM6iPWJv3oUpmTrzqVxFEq8xsB+7dahiHkiw/3qp3HtEQoQB5RIkA9etArwmQKUgkj+mdp/ln87U5CtQxifE8migJTJ1G/wC/XnQ+C4iF+VwSoSFA6K/zDkdOhqLaFhZWtQAF5KCCOw0+tdjGgtKcU0JKbLTzA3j2PbtWmM9+uYl5CioSQop9DfbkYirmn8jamiJWiDflIEg9tqDwhh7yyUOQffbuBTTh3ApWXFDKhScpzSCeZA6wIp2yeidgcACHlDQ5ojTebTRiODOPoWFgtDOVDP2jSZ608ZwyWwMiTI0UuVH0m4qRYJuoqPp7Vn+2n5/pezwhlIRmJcUm8Cyf9uk0Q3lE5Eto3JtJ9r0Q40BEiTMRefedaI/hSkZvlA7En99KWjoO1gPOFEgkgRYiB696McayEfXsbTUmnIMzKogfvpVGJUpxYSNd6KJ6VgkKvt/fSmGCwq1IkjnuLXPvarmuD5e8g96vVh1Ccvynfft+KUOs9hszZClASDcba7Hsd6esY5K1JIsACb6z/bWvDgZTGs/s0txGELUEaGtJ36zvXhmpIJN99aqWlSAQMqhOhqrDv5hfUfWqsSo5h/3SB3G3rqOxrPMrXdiOJ4chSVDJ4ecEKIANuQN7Uq4h8NLCE+DBvCinXLNom4Gsga03hSbXHf8AWdPyaml3/Sen5rSWxnZKybmIWylJiRmXYgiLxEdr1PBsZsyikjMZvaRtHIHn0rV4phDqcrqA4OYEKHUf2qkcNCQCk5kJuEhJzdjc2tyqv1qfzhTicJZKTZIurqRe/Qan0pWpsulS/wCRNhJj9zr9KZ8bxPlUnc69BypTw5BUvKNIkjoKc8TRyGz4zROgkDv3pi7ii2ZUJQo3jUdYpe5bEtJ2IUr30+lGY1QJG8j8H+9K9qlMW3Igi45/v7Ua3EEieetvbSsnw3HQ1MmRtflT5t0wFpMpMT+o61F44uctGFFyZMXkBShOnIxXKxJK0oUZ2M6akkA9JgHp0qLxUoSjXePvH7ihmMOrMlIvlvcmAbypR5CT9edVE01aSSNyRYwJvXVUz4QEFQJGpVAmw2J0rqMT+izEYULflJCkqJ+Yq1i9xpoDH6UY6jLMwTmMWBnkeh696qZwaQSoqIOXza3133I0nW1RW4Ik/fT1O9TWkjom+25/FVpxRB2idPoL0Pj+JlEBSCE7EXH76V5hn0OJmREX20JBB5aipwyvMVLSDo8syg3gaA9NAZ50alq5SkEXKSAQFWAuJ2g6b1XieGFTqVtlIWnzEFV7XAA7feq3cUlxlS4hXioABvEBNwY1q/UKsU2fO2QLXlNs6gJKVDQEJ5a+lW8GYUhzK2SpO4O34NjINFYXhrinnMw8hWFAkgi1pgHU8qdYJKQfIkQnZIieelvWlacirC/D7baiRa8wrQf5U6bnt0osYUfMVknqn7cqKRw9eWbSbxpFSPDsqZKgDvrFZ260nQYs9/8AUftQeJfyqCQMytYEkn32orFNxorLGs2/WKDb4ajxM6sxJBHzc9rCnJE2uw5KRLglXzAAWH6miTi0rRmmdIBtHpzj7mrSpCWylxIyH+qw9Cbk9qnh+AYdxIUlQKYsAT+xVdUssLm5Cs2siAP3tTDAYUpBJ+Y1ZgeFobJAGmhkn70YT+ptGl/0FTVa8JEx6D0qx1Pk0vQwQSUwCYImBJ60YtyUn5pumCIjn3oIOluMojcD7j81ViMKCCkixogKzJKk3gkeqTe3pRL7Q/P+30qiZBxssL6C4ttRmQPoWEmLEp6EXH7601xXCw4m5yiY537mgsLwMM5ilar3OgHSBeneynShl0ONjUKi/flUH+HKTyv6fv8AtVvglKlBM6k2N51olrOEwrXWlehOynLqZEXN1ctR1g1ahUXIHcW/NE47CalIBHUeoHvrQisGeWpAk3tv6zajdPMQxvD0OphXlMQF/hXOss6wvCO5lAlNwYOqTrB51ssGbkGN499IqeKwaVtlKhmSdUkRHVNXLiLNZTCkLxaZkhDIuZ/pkn61diXkBsu7FBIBsflUB96rxWFLKnXQQpPhKSkzzhItQXGdGm8wAJgn/KEpv6zVfUisCoJYzCTlR9YMx+9qP4Licq1Nm6DBHqJH3qDSkJAQm5EeUC596Xfwql4hQbnKmEz268hp6UBrWoQqxtr2phh1hTagiEkgkntETztNZP8AiQ2oICitZ1Oyf3yp9gXIyqQRCtCOe4qMxruhHsOCZcacKuaArKRsYBtbavaYucOSs5vOP8pEak76a6V1VsT+UMbYRzP5n6UnxjoPlFx9zR/EsRCSoXNwPzS3wIhRPmiY6a261FVA7uMyEIcTmbVbnFXJ4WEiUnM0QQQPmTO/UdNaoQkLdMzCICQTN41NGOhTTZeSoCNQRr09aW94fzaX4nAZXUvMkKULqGhUIgwDqY/pruGcKLqVJmEpeKjIItBA96ZDCt4tKSCWlghZTt1tz5GjcY75vCRqSZP3J7fpVb0nO0UJCobRCUJ+ZX73pjhXAlCibJQk8xYCftUG2EpSkC+8Dc86G4ms/wAO6BpkVJ2HlNuprHdrXyCnHHVJKkKAGoESfWaFa4uS1mXYg5Sesx6UVwTFJdwreW5yjMDz0/FLuJ8CcCT4ZC0rIKkmyrKBtHQEVpM8Z2314+om6hIOgmB77968xjqleIGypPhSITfNt5cp25cr0Xwd9vEKUCCFJsUHb96UNiQljEZ4yhQCZEwDJMHuN+QonQvaXCeGPKPiuInyx8wUb9JO3KjeGuoCYn5VZCIgg6wd/wBmrf4QhH+HAGpJOhN7fpQTiStQJt4iCknmpEKQo9gogncRSvc097w+ZR5UmTcm8Tz/ALVJbJKVdbe2p/HpQPC3zlStZEROpEag/UUzaVKCU6DT80vg+qMCv/FI0gpjrIMjvUcYohRObKeokK220NvrUMSwrUajQ/vrUWuIhwefyLAhQymFdU7SRtVxNCcD4qMy2V/N4i1QBYg3ty396dvrhMmPLB9DY/g+lYvAn/7JUqUqJJAOt5j6VpxjkTlURJEQTrzApW94J3Ne8Qx6EBpK1Zc6lwSLWgaxbXWgse4Mrl/+naDuY0I6CgPBLpbSomEJMnuuR65QK0WB4cnwcpTpz71XnZTvos4VhwnIr+pSvuB9qdYrCpUNppfxVojwkMjzFSugFhJPKjMJhCAorN4H2NHo8I8fi/C+dUA2EgwfWrsDhvFRnyqja/Tbf3pjxBlpTWRQlKoSQd+RogLH8hG0/sUcYOVZ8+EHClK/OgHMN0zESBOw3q3+GzhMLIB/mIEH8E9LUscVGMWSB8kKPO8gjrrTVlEZgbpME8x3G460yJcTgPD8qiFIzWtESZg9DsdtKS8Y4QoOtq+ZMm9j/MV++grQ8RwZdStLagApCkyZjoZ6Uq4U8sufw79jzMFJjdP3iibCuAMBhFKQFH/Dz5i6rRSr2GY6DL2ozEZzh5w6Yb5/zEaEpH60B8VNOIdDJJg3TsDJgU1w2GUynJnzEC8iRfpymrSWcBdEK/qiwJuf7004RjIcUhwFGZXlnQ9jptSzgjI3AC0LyqnkoEg/anWNw4U2schM9dr8xA96KcOk4wCxMHsa8oPhb/iNIWTeL17WeVtsD8SWDA2Tb9aueaBzynNsZ/cigcE2c6krIsCU9QCBJ96b4ljMooAGbKI91fiovp/Gf4JhStxSpOXn2sfvFH/EGHQMOseawsZgAzIgb0P8Ji6pJHhEg+pIv01tTl1kKVlVZttIcM6DUgSbxI05AUt/yGdFbK/4XCpK/wDmrSLch+/r2qPCMOo/4xElQsD/AEzy686J4Ng28elTzpJlZSkTASAQB3m5nrVWKw7jGJ8HP5SklMmQeluUbdKu+Yz+6cfMFXCSEzFgTyE8jBoH4gey4ZeycigANZi08+9TRg3klKstgJ5CLmI1MddyKE+M/KnKN7b6K77jTpNTIrlTfhaA2y2hKRECY10H796OxWCQEqUBYSRFtpoDDYoNKQFDyqSSSN4UlIH/ALCmfEl/4SwkyShUD0t2ogrIPyziG8Qj/qeVQ66X7mn6+FjECHdzIyWiOU39aQ4TBOeIhlfzlQUQLgWn1iK1rqkoMGQUwY6fkUW9lJ0Dx6sjRABUJi2qeR7CNaTsqzEKmUiUgaXMEnp8ojtWkxWFLSRluFCSTJm8H1BIPrWYByOKFglQkdbgED3t6VV/16KX/Ls84QD4YK7zmga77j/VXvD8VkxC2SfI4JR+n0pjwwo8FKSoJGkjUkm0E/u1disOz4YACZRCUHcFJAsem9Tx7iuXVWONnS4HP7fsUv4pwsyct1fuRTTDkkhSttBzPP8ASvH13vqRNKXDs1kMRhPHF5DidxY9abcHbZUCnKPEHzBRzKPUE7UTxrCeHDwISSQI0k6yOwFc/gi6gLslYE5hY+4+xmtfWflUYpEuQDlOTMBsfMRc6zMekUVw/F5gpCh5gTpUWMQpTDboHnCik6aEgHXQSB2mo4JJCVLGpWqefzGpvip6OCsokbUt4jjw3K5OoB6zy96C4rxFQeaaQTmOZShsRoAfUTO1RVwF90+YtqAuZVpF4yxrSnh31c5iC4IJFrgx9xQruDUSMi8p66H0HrR+P4WUDM3c5fMnZQ3gD3pfhMSt+VNpENrBV1sY+v2quMZ8qSsYhxGKyq86swm0yJ2HQVp3eIAZcwIOsm377Vm+Ftk49wLEKAVM6jSPoRT8cPUoSeVgreeXTe/Oq+l8QxmKIIAhQ00j2/Sk3xFw1UBQVNxBiIJ07GqMe8pl8hU5SBY/yxy7H705U0MQ2gb5QZEjzDSf0ozKN2dE+Hf/AI7ClpYH8QyQpJ5x+DofQ7VLC45LpUooyq/mEkkbET0/FJcel3C4rxBMEyCRqNwedNn8Olt1D4KvCfT5jGhNwSB1BFVYUpbhninEuZkpIJCSDoRse+9aV5nyRHl1tsOUcx9aS8cwhbUhwXBtPPl+a0L2MQ2kZgojwwqwmx0vtrrtTEIuGOPtNhHltzWO0+sTXUXiME/mllOdBvKco9wSIP033r2kEuHmVhxQyoINyY9gq+u1G4LiyHFhaSAmBcmCbmbHcbXO/SjHXUrADrKVjsJ+v4NAn4dw5MtuOMq5TA9lWPvXPvGumzlFHw8oZ8Ynk4TPSa8+MsUrKjDNCXHzp0Fvb8A0zwvAFoxKnAUltxIC4O6TMx1IiveBMB/EuYm2ZXlbm4S2mwgc1mT2NV91PzFnAeB/wjYzqBKgAcosIG0313tVfC8At3EuPPecIIDaR/LvAB3070RxfiZQtIWmEAmVAymYgSdtTrV/w6vxSQkxmUTb6RSulkMGsSJAUkp/zD01pP8AFraV4J6ROUiO+YD80+fwvhuEzmIA1At2/e9Y74qxK0NLZMHxHBk5m4UZ+1VxRy8X8OR4uGaUTdAII9Um8/5RRuHYC1ZFWAAUrmB/KD1Vy5UTwXhoQ0ElQUUjzCLTyP6VHh2GPhFWqnlFXXpPoJ6TSvhy9gX3ktYxtZgSSn/yEJj1EVoOIstrQPEkDYixSOc7Uq4tw3MppxJC1NLQqANRmEgc+81pMbgw4juKlXwl4zh1t4KUqz+EkKzKTZQAggwYuNfSKTcRbQQ0tAyyEuCLiCm8D6elMsSyEp8NekgAz5Tykc/pSR3AqZlpRJR/01f080dtx6itJ5jO+60GFcQpgKKc0eYDqAYgj29aBZw+V1KlwFqzQkkACTmUTN8x5DpV/wANNqOGaVA3JuI+Yj7RavFLSpanVJSSpXYRoBPLeazmxrctMGsMQ4bn/uEyNNp0tFTwbPiOg8p/WpKT4ck2nl9ft9KvQ74GGW8dYgdSdPrT9H/SzHo/isWGwPI1rynf8D3phxCEIyzrIHtUfhzB+G1mPzuX0M35zpz9aX8ZxUqWoaIGUd58x+wrSesqIweGAb7gwNzefv6VFbRSkJ76ac6B4XxA3BPUV3EeI5UqVPyj66D6xUWXcXxvRfgEhWIed1g+E3aZy/N/7fmnTOHyupWbSBblrmnkdo39DVfwwlCWmwPn/mPWSfzNF/xc4l1lOuf2kA3pkGw2KUcQ41qhKAUqv/MTb6TNB8BQEqxZRZBfgDYwkZo6ZiaPQw8lT6zBOUBAvY9SR1BrMqYU1kyrISohRi0qjmKuRnaq4erNxV87S4PbKPxWiewq7ZSCAQqCSNL2rMcHyJfU6VKCyV5sypHmMn9mtIX5TYiD/SZtvftyo+j4T49xS3kFxopSgGFGDJNhEbbzTfAnMVZAIETNgZB3G9poHB4wJ8NvEKJCjlbUdP8AKo89Immq8rWRAIGbNEiSY1No2+1L6cLuP8NDrRQoZT/KSLBW3mFr6djWf+F2kvNO4R0QuFJSdxeT/wCJGb0POtPjsVICAc0kTHLX9KyPD3iMWpxOocUY5iSCPar+F9W4zCJCG21Agiyr7iQfY0TxPFFLrBSRmS0BzB0F+elPcXwNLjqXitKWolQVNyRa+1o1O1CYtvCBQUQt5SRAAJIE9oH1NMSYVqdaQEnxnGs6c+QZSBJItIsJGle0wRxFaRDbKUpGgN66keH6FgiYsarSwmT1pY26ULWgGUJyCTsVfijl4JScO4sKPiBKli8i1wI5QPrXHY7v10r44rwcG64mx+QRa51+9GfD/CV4dhtBKSrIkKtYwNjqOXvSv46dy8Mw6f53VBX0zfcprXOBQYBFlEJE8jv3OtaZkc9u0ixmMUvOzhm0qXdCy4CEJgAm9s5kxA3mal8I8PypViNFypBSB5QQYPfT60Y0EsMPPGyWkEDvqe5JI96C/wDjh8uYRwq18VZ/8oM+5NOdzS+mK3SXDcEkXsdbDnWW+OOHKQ4xiAoGVZcvKBmn1iPatThmx4oVzJ9pMfiln/yCoZWE7yo9RAE/el/8/aXPyGTCc+CzggSkLjoR071Q68AhwAgZGlAD0iR2r3gBnChk7CI9L/eq1hMZVXJGsXIEWMcqN2HnYzjivDwSAIBzJHLcVb/xApkhJIFyB+OtL/ixwlpuNG8qldienWPer8Iv5FAyCbxyIN/Qxajl8OX0YtpvEoBTCkqAv3+39qGHDRkcaevkEhWsiJSe4imjLjeHYgACJgC5JJJgDckmhUMy3K9XD5va/wBIFVE1gcPiV4cpVfw3U5oGgkQVDqDtT8MpCEgxGZAVcaFQ1G21X8Q4UhwKw5hBHnaPIHWOgMg+h2oZLC0KKleEolCUOIVYwmYKVbzmJkzrRujw6fwuZYTeZgzty9xVfGT4rjbKRKEQVReTsPQfejMJiR4fiKGUIF5VmIAE7aj9KU8NxQdSosyqVKzrMpHYE62jQb7Up5p3+GHEcelpGvS3TkOVIG8Ip1eZdmyLIJgnrG396EaxfjE5wtIRKFWkBQmVA6kG1oorBuZ8T47kpbZQUN5jEkxmV2iwqon/AKU8RP8ADrhJk7dtp+3pTrhPDxifMsZgkg5ZgExr1gaDmelAO5V+M+RJnI2L26nrvHWmHwg/4ZylU5iR2NyPeDVckcTbF8OyrSpISMi02G+n79OtCnCxiXXQfPMbcoI623py0CVKB6EbnrB012POuRggkHvckAEnXzRU1ULcc68G3PDgqULzEaH8TSbB4QPYNCQL5cw5zOs/vWmHxViyjDqSk+dfkHdVjHYTVOFWGGipVkoSEgc4sBHM1U+JrEvYIqxCWgCCo5T3GtaPIW1pQbdtqWLdUriDSjYq8xHImbHsB9a0OPbBfQJH8x+tVfU/CjDYfx2E2kJXmm+oJgnkKMLhUtAVcoQ4T3OWK74YOVJSflUopHKb/j8VLGsFKnTyQQNtSZ9bCpVQqFKLYUmL+mkb1n+GrCH7/wBRB9z+YrX4RrKEJ2CL/Ss5h0NuqzZRmJJJ6zTnhX1qFt58Gq0lszHbv0J9qR4lCkupZEeIrzCTa0mbXGlaXhzIRmbI8qkx32P0JpXw7ApWUKWSXMOS2FxB1IggbAW6zRxvSuU7LhxVtBKHVhtaTdJnuCCNQQda8pP8XcHcXilKAzAhMEwm0aRv3rqvEnfBcK45iMSFpKk5j5tArKcspOYm9aDGgthOUEJICTmJMSYjSwPeKX/CRKQsrIA8wTJHyxY9pCj60yexQdxbLKbpSUuK3BJ+Qe0q9q5b3XVPAXxshDmLwjSlANtpzqI/zJSB6kR0E1o8TiJbRBB1mCKw3xohbvEQG7hoATfX5iOcCQKL4qv/AOxhGf8A9AGYxuuCQewvB51fLjrKcv8A054li8rzSFCUJadeI1BUkWkbwb+1NOFMNtOLIsl3KpKR8tkyopEbzJ7isZ8RPFWKU6CRnAIIkbBJA6HKKt+HVHxC8sqUEBQBkmBElNzABgUvzR+miYxJ8STaCZE3SIVEjrlPvS/44SC20o/8xKspN905vXQUl+FXFJWsOKJU4DdUE6zcmfl2B61TiOLPFYbxKCtaFSFAQF2hJMCIjkOdPjxy1PLlsjWcAX5xm/mA0EX/AGaIdZh0yDbMb6XHPcERpSb4TxKn3hbw0p1XJMRc27firGOMEvnyqSFKORXK0zG0gE1P5uL/AFNMMROZ0q8yYsDYKAGnXlUuAcJ8MuFapQFHIJmBNhHOkbuPUla2iNTmSRIsSb6SBINF4d0rw6m0pylOkAxOoJ99arLvadmdGbb3iPKOYKKDlygzk/BNrxpMUVjHFFaUxEJPuay2F4k4VpCkwT5YjLlOn4q9viLjLi0kLUlRz7762NtqPzexs6NMbiEr8EqH86ECLKC1GInWAkKJHQUuw7/iLcaXqCrw1RqmSIPavMfjGgpLivECkXTOUgHmI36waDw3HG0AwknqSZH0ijLmjZrS8MYjD+Gu3lKSTodRr2rJ/D7xYeUiT4Z+YfyxsruOfKtojhTqk2UgZhcEkiCO2tVJ+EMqpLguIyzMesSPWlPMVfdI+IYItq8RBhJNxsR/VfSOfKiuC8N8cFazAMxMCRpPPXT3qPHfh50JUtS0+EiSUIBuBpemnCXErwzZywIsIg2sCIqtTgPGMNAeHHkgHfa3lGvOs4h3w1u5JhDgjmIPlg+taTFMJU4VIXmc+Uj+iDe3vfrWcxZb8ZWVZQSqFAAmL21F+lX7Ge5W8wMKCV3IULfp6RU3Aq4G2g3J3k0jwPFfCwri0efw5UjMCAYEkW/G9VYz4nCsKMQlK2yQVZbazAvsOvKpy1eyaDwKP4vErdJORiUo0gndXS9q5bZxDrYFmklRJ2MCZqGOxDeHwwbGeXSVKUmLmxKb6JM0ZwXEqXg1KCU5oVDSD5oFjc6q1PLQVXnaPemSaBViUrNiXJ7CYA7QK0b6T4ytJBMGdJ6DWKzT+KSl5tSdvMq2v+k76004jjQHEawpOmhmQQT6WP5p/S+Lk4fw4aBJNlhI+byqF7aDN+etN8ezmzAmJHLbcVleHJWgPLzHxPL5tdJIH+UAaUxxHHFpw7S3EhTihzyiSJ22FvapxWmmJT4bDq9soSNu/vJpBwPCgEJ5E+wM1eviinMDYJzA+dIJiffl+ar4DiQHASfm9p9aPg+tQ2j/ABEnnI96RJSUYzEAag5x2WEk/UU88QCDOhpRx58tcQkCfFZtylAUUzpItFLh4vmF4njS2vLOwJsN/SupZxn4kSFIJRJU2lXyotOo819Qa6tENphvhnCpBypf8wy6SQOhNE4XgLLbqHUh7OkRdJvyzeW8TQKcWoKdhyCiApJPlQcuY2iySm5N9zXp4stKkFTwIdMJT/Vaf8M7nQ8oNc9roHutpKwtxhRubpAzG+pIINSeYbWZGHWkTIMDNPPXWeZqjDrKlE5ibSlBMmBmBWehII5eUxVeG4k6XfCFlKBUoRGQZsqQJ5wf/Go2nkHowiSfIyb6lYBOlrkk9ahhODtAq8RpwybAJ8p7gGLmqUY14uqZkiEhWaPNCpyiNlEpPSKsc4stpxLalFxSgYABBEEap7EX3p7fU5PFg4SgQpxhQgz5ElPtlINW4/CNK+RlUTBJQvNpJkkzyodfG1qzNwQpMBQ0udAI1MEGq2cU+hxDYWMpbKzmBJkKCSL9x2onK+FZPReC4dhklUh4TqAhYB7wm9crAtAhRaWmDqEEH0i9FKxjhbUSShY0GpNpB6Ty1ofheMddVLgU3ASCCLEkwInXv/antLOL15pkXaaccUf6kqJjurQVWzhGbeI04lU3ypXEf6bULieJYleE8ZtXnClZUJ3SlRSSRztoI1FWKx7y1ttp85JzZ1SPLlbIzDUKBVEVXe6XWCXWWicvhKCJkEtn7/NrRKmWDdDSio/1pX93NKrxHFnUojIFuFMpSkgScxTBzcom21V8Qx7rS20khSVyJOmYbDlsRNEt7osnURxeCE+fDNuE7gFMelAupwRWEDDkqJgDwlG+nOmLzqs0F1aUqBH8pUFRmmSNIm0RVWFYUrxGnPDzH5VyCqIvmSDayue+1KarJ/BjuLDbJd85bCc8pTMiJtGtqzyvjzCkhaXh1sfseX4rb4bDIbbS3YgJCQnUWAGp271g8L/8RYRCszhU4sLKpmEm8hJReQO961nCWds7ys8N+OY4OYF5ScxSW1GYIAkWmR19KlwSDhcNBg+Gm3+nn9ad8Q4b42HcYQpCQpBSMwMAm2otHPegWsGWGEsqKZSE/KZEARIPLNNH4wv3pM4yUYpSNlgK95/IpKngrTmJeQtZStKiRBEEdJFaLibqfHw6gqc3lJ94q1riIS6UZ20rcjKlRuJtpH5pSiwA9wLDrSGy8rLvlBAt6Gxqj/g2HQ2Ww7mEmBdRvrMU9exriFhoohSgYUNLa21Bv2pZ/GOFZbulXzJVsRvIi0G3rT2jIG4nwXDOtCXCCIjUG1t+lLsBwVpCxDq0kEXBAPpanaeKLK/CgeIBPm0I/wC0j9ihP4993L4aSErF1f0wSDKu9o1tU7cwZN0p49wZkvoXnnzjNlAE3mTAi+mgo7GcFw+cOeKSYsARbtud67i7+U5CSHEgQUzBMgWG/vvNDYPjeZZacUQTKQRNyRaI+/On+qPzBiOH4VwFJJAIuUqUDbn07iqsXw7DhaIPipB2F9NSEi8UsaD7biEuLymfmEwobf6h+aaq+I1BWRUBUSkzM8z++VG4MlUYhpkDyApzSCIN+UpIkRrNKGODtlaswUkAWUM+t4sP3emTfECsmQsoPObdR351BCTmTlczJJgyL6E87kRR3gyKltLgBKiexM/Ua+tMuIIw7q2XVuFK20FIBQYObmI1pfxFxTKdcwNswO/IzpavQ+v+EUUQorza+39xRxp2KnPh5pQRDq4SnLOQ3gm58vWuq3ggT4CVLBWVjNIJEA7aaiK6q/UT2Yfw04xbapy4hE2OphTax7EGocIwCFuYZyJQhlYSk3I/lEn+owBYCoKxC1ZHEpUkhvKDuC48lMyNDkQT0zVLDYnKGyJCcmJcI5yVZR2sawdBlw7BLDLilK+ZTgTzCJkDsDJ9TzpVwlpSXmEmZLLgWDeSHlnMZ6yQetevPk4fDoKoJLecgwQkElEDbMsKv/29aLZObGqIOVLbaEEjUZleIQO4IB2ikYrCjJxJ+DIcQ2oGJmIFvWR61Vw5S14513POVAGgFjdOUbTGY89KowWOK33H3CEJgKQIhKUIBV3uZJJ/tUsDj0pUptXzPEhH+VGVMkjQEhUc8poSjwx9x5t95ZH/ADCUpgApSiZmNyTPp0q/h7Cv+IPKKlKIJSiSSlIUEqygGwTN/Wq+CcTaRhkkx/iqxDsRcpTnUbf5SAKqw2NH8YszCVNNKnQQEBRJ5WBntRRDxsyt9synKlATcglMkqUT/Vnt2A50LwPAlDJcClKOYyFKKjnByk3mSYqTGLC8RmSoEOMlVjNiU5fcfmoYfEHPlEx4zgAm0CViR3kA9jtTLxRg2lucMLUyVFxCYsfmURJG5Ewe1DNJVOGDa1CVgrJ1htKQUm8mSm/ai+AYtIw8Exl85MWTCufOq+DPFSkOrgZ3HFXtGYEp+oA9aohqkOfxOdKCtKEhFh1lYBO4m3UGrOItulbRhRQnP4iRACp+VQJN8pAPP61VwrjgSGQkFxK1OQdwJkTOpk/W2lE8V+JQphfgoJXn8IZhab3ndMg6axRAV8beXDaVwgl35gmJAMCINtQZ5TNCs8cLTbuMDcAKhIBVK0gkZrmBJUT1tNVcUxC1MqS4olZU4EkJCYR5QojvMDvRmMLQw5bcWgZWw2QFJBCiMxtt/V2FKK1qMPjkry5jOdIVJtaLaaXp0xw9Sk5gRcWtr/vWSZwhDbCxu0mbeg/2rb8PxQLIVskH/wBZBj2rp4fxhz/pCp8BaoMWMi4iLz6Vk8Bxr+IbdehWXKAkm0gKjN2Jv2invEGSovOAxlbWTHUED71ncTjmPCUhs5QlsQkJV8qQLaa2tz1p1G6qcc8yADaUmeR8w/Snb7A8ZJgT4cTvqms6lPl0+YIOukSonvqLU+fcHjW/lQZG+gMexHvWXJpxVcXfccxuHEkBEE6wVHMDJ3hAIjrUnMWtnEKC0yyQkpUkyrMSJSoKO5NojSlysU4XS+pRyJazhFoCinKAP/6TauxLilOsSqZgHYZ0kpUYHVQMUUD1yccpAyBPhJWCoSpBEg7xcHXoKhwpaUsLcCcy0KWnJO89ec69aBZ4iXcQi0NuJlJm+acq0m0WjXU2ofE8TyN4gpbAjwyI/mKzImNwkGR01qacTwjzrwEqALqHVlOUeVIhIDatQdSTyFX8LxDTi3iG8hZUACoj5cpTIG24jlFA4aE4pQB8qVhbZ5pdRJT2IUYGxBqlpwoxLim4IUwSOSjMD6xQDvG8O8eG0WgyTytsPWkeBwZRjlh0grQ3AIACSIgHobz3orE4l1KSpLmVQVokJ0sJnWJmap4nih4/jjyodQlCiT8ivmSSP6TcTzFKXejz6p4aXklxjKc85gVJMKAVOaRYSIBjvRuKwLeJhSSUEHMFCNRaeWlp3qt/E5z4IsgDM7JmElJEZ0qBC817GIPUChsPjHPDAbHhEEgSkEZbAayJ3N+lMhWPwrow+aG1lM5gQRmTexGk6e1q9wzGZkIbOSUAp0m4JNv+0zf1qDXF1ltaHSpUgwcosRAMAbEH6GhuH41xBbBUlWVxXmAgFIaJgdb/AEpynYp4PxQNtBEAgExeuqhzFBhSkZc8qKhEWBNk9xXU8S2brDDbYcWpbaZhKhdVzMCL5ZGhqpOJwWUQtXlSpA8irpVOYERpKiek2rq6p/Mxpr0qwSoPikEJCSMioIT8s+U6dK5BwgcLnjKC1FRUAF5TNjIKftyFdXUfmGh4GGAUA8pSVpKMqguINrEAEW3mrXcNhSrP45CikJICFQQBlj5bWO0V7XUfmE8Z4Phob/xoCErbjKsylQvPl+0a1Z/wnDgmHZCm/CIKVXTtJI1HMdjNdXUWEsb4cwEXfgkRZoi0RqkD32iuHDmZ/wDyFCTmVCIzHIUgm2oF7Re5r2up4MSw3C2Wk5fHKwREFEbgkyBzGh512FwDSQE+NnCVApzIUIjSYFwK6uoyEpTg22g2ErzZCSDBEyTII5foKuRw9BbKQSRmzJNpQbi0i4uReurqLAg5wpslZK1EKy+UiBFpEi8EiSN4FCL+G2yTLhu54hhtN17EkibAwLwBXV1TFVpw8UBtO4SATbXWQNrq1phgkENkAJShWY2nSTMAaSZ966urSJ5QvIAS8gH5kG8XAiRB6TodKy7HAgVZkuKKgI81/vXV1Xx8Z8oOT8HIW2lHiKATpAggTOWZuB+BTFv4XCVKcDyvOIMpkC0TE3taurqJOx8UYngbZbALgMKknKoSASYsLCTPO1DD4fbzJKnpyrUs+QgSog7XgQLD3rq6iwRDDfDjaEIIeBKFKUJQdTAGkWEC25uaCd+F/wDDU1nkSCCLXEwdL6mvK6psip0qX8PjM2or8yYTIJGYAkhKhEEDnrUEcESlKvOAcqRPmPymRqI/WurqMFW/wTZTBeuZB8h31212qt/hzJyw6LQLoOn/AIGurqc4wIvcPw4SQh8jpkN+d8u9vaq20MgBPikDfyn3Pl+1dXUZBIubVhEnMXXFGdk84mZAnSO1VhnClJSXlqTJUAUHMCQUmCAIkHTSurqDxS5gMEqJefEACwF4ESZGprq6upj8x//Z"/>
          <p:cNvSpPr>
            <a:spLocks noChangeAspect="1" noChangeArrowheads="1"/>
          </p:cNvSpPr>
          <p:nvPr/>
        </p:nvSpPr>
        <p:spPr bwMode="auto">
          <a:xfrm>
            <a:off x="0" y="-830263"/>
            <a:ext cx="2628900"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 name="Content Placeholder 4" descr="med.bmp"/>
          <p:cNvPicPr>
            <a:picLocks noChangeAspect="1"/>
          </p:cNvPicPr>
          <p:nvPr/>
        </p:nvPicPr>
        <p:blipFill>
          <a:blip r:embed="rId3" cstate="print"/>
          <a:stretch>
            <a:fillRect/>
          </a:stretch>
        </p:blipFill>
        <p:spPr>
          <a:xfrm>
            <a:off x="6096000" y="685800"/>
            <a:ext cx="2585545" cy="31242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5400" y="990600"/>
            <a:ext cx="2851614" cy="523220"/>
          </a:xfrm>
          <a:prstGeom prst="rect">
            <a:avLst/>
          </a:prstGeom>
          <a:noFill/>
        </p:spPr>
        <p:txBody>
          <a:bodyPr wrap="none" rtlCol="0">
            <a:spAutoFit/>
          </a:bodyPr>
          <a:lstStyle/>
          <a:p>
            <a:r>
              <a:rPr lang="en-US" sz="2800" b="1" dirty="0" smtClean="0"/>
              <a:t>Subjects Religious</a:t>
            </a:r>
            <a:endParaRPr lang="en-US" sz="2800" b="1" dirty="0"/>
          </a:p>
        </p:txBody>
      </p:sp>
      <p:cxnSp>
        <p:nvCxnSpPr>
          <p:cNvPr id="5" name="Straight Arrow Connector 4"/>
          <p:cNvCxnSpPr>
            <a:stCxn id="3" idx="3"/>
          </p:cNvCxnSpPr>
          <p:nvPr/>
        </p:nvCxnSpPr>
        <p:spPr>
          <a:xfrm flipV="1">
            <a:off x="4147014" y="1066802"/>
            <a:ext cx="729790" cy="1854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14400" y="2057400"/>
            <a:ext cx="1984454" cy="461665"/>
          </a:xfrm>
          <a:prstGeom prst="rect">
            <a:avLst/>
          </a:prstGeom>
          <a:noFill/>
        </p:spPr>
        <p:txBody>
          <a:bodyPr wrap="none" rtlCol="0">
            <a:spAutoFit/>
          </a:bodyPr>
          <a:lstStyle/>
          <a:p>
            <a:r>
              <a:rPr lang="en-US" sz="2400" b="1" dirty="0" smtClean="0"/>
              <a:t>Little emotion</a:t>
            </a:r>
            <a:endParaRPr lang="en-US" sz="2400" b="1" dirty="0"/>
          </a:p>
        </p:txBody>
      </p:sp>
      <p:cxnSp>
        <p:nvCxnSpPr>
          <p:cNvPr id="9" name="Straight Arrow Connector 8"/>
          <p:cNvCxnSpPr/>
          <p:nvPr/>
        </p:nvCxnSpPr>
        <p:spPr>
          <a:xfrm flipV="1">
            <a:off x="2819400" y="2133600"/>
            <a:ext cx="2362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38200" y="3048000"/>
            <a:ext cx="3171125" cy="830997"/>
          </a:xfrm>
          <a:prstGeom prst="rect">
            <a:avLst/>
          </a:prstGeom>
          <a:noFill/>
        </p:spPr>
        <p:txBody>
          <a:bodyPr wrap="none" rtlCol="0">
            <a:spAutoFit/>
          </a:bodyPr>
          <a:lstStyle/>
          <a:p>
            <a:r>
              <a:rPr lang="en-US" sz="2400" b="1" dirty="0" smtClean="0"/>
              <a:t>Figures look kind of flat</a:t>
            </a:r>
          </a:p>
          <a:p>
            <a:endParaRPr lang="en-US" sz="2400" b="1" dirty="0"/>
          </a:p>
        </p:txBody>
      </p:sp>
      <p:cxnSp>
        <p:nvCxnSpPr>
          <p:cNvPr id="13" name="Straight Arrow Connector 12"/>
          <p:cNvCxnSpPr/>
          <p:nvPr/>
        </p:nvCxnSpPr>
        <p:spPr>
          <a:xfrm flipV="1">
            <a:off x="2971800" y="2895600"/>
            <a:ext cx="2057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219200" y="4572000"/>
            <a:ext cx="2701381" cy="461665"/>
          </a:xfrm>
          <a:prstGeom prst="rect">
            <a:avLst/>
          </a:prstGeom>
          <a:noFill/>
        </p:spPr>
        <p:txBody>
          <a:bodyPr wrap="none" rtlCol="0">
            <a:spAutoFit/>
          </a:bodyPr>
          <a:lstStyle/>
          <a:p>
            <a:r>
              <a:rPr lang="en-US" sz="2400" b="1" dirty="0" smtClean="0"/>
              <a:t>Bodies fully clothed</a:t>
            </a:r>
            <a:endParaRPr lang="en-US" sz="2400" b="1" dirty="0"/>
          </a:p>
        </p:txBody>
      </p:sp>
      <p:cxnSp>
        <p:nvCxnSpPr>
          <p:cNvPr id="17" name="Straight Arrow Connector 16"/>
          <p:cNvCxnSpPr/>
          <p:nvPr/>
        </p:nvCxnSpPr>
        <p:spPr>
          <a:xfrm flipV="1">
            <a:off x="3657600" y="4343400"/>
            <a:ext cx="1219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371600" y="5562600"/>
            <a:ext cx="4191725" cy="830997"/>
          </a:xfrm>
          <a:prstGeom prst="rect">
            <a:avLst/>
          </a:prstGeom>
          <a:noFill/>
        </p:spPr>
        <p:txBody>
          <a:bodyPr wrap="none" rtlCol="0">
            <a:spAutoFit/>
          </a:bodyPr>
          <a:lstStyle/>
          <a:p>
            <a:r>
              <a:rPr lang="en-US" sz="2400" b="1" dirty="0" smtClean="0"/>
              <a:t>Little Background </a:t>
            </a:r>
          </a:p>
          <a:p>
            <a:r>
              <a:rPr lang="en-US" sz="2400" b="1" dirty="0" smtClean="0"/>
              <a:t>Uses more detail than classical</a:t>
            </a:r>
            <a:endParaRPr lang="en-US" sz="2400" b="1" dirty="0"/>
          </a:p>
        </p:txBody>
      </p:sp>
      <p:cxnSp>
        <p:nvCxnSpPr>
          <p:cNvPr id="20" name="Straight Arrow Connector 19"/>
          <p:cNvCxnSpPr/>
          <p:nvPr/>
        </p:nvCxnSpPr>
        <p:spPr>
          <a:xfrm flipV="1">
            <a:off x="3429000" y="4648200"/>
            <a:ext cx="17526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562600" y="228600"/>
            <a:ext cx="2144561" cy="523220"/>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sz="2800" dirty="0" smtClean="0"/>
              <a:t>Medieval Art</a:t>
            </a:r>
            <a:endParaRPr lang="en-US" sz="2800" dirty="0"/>
          </a:p>
        </p:txBody>
      </p:sp>
      <p:pic>
        <p:nvPicPr>
          <p:cNvPr id="21" name="Picture 20" descr="narthex.bmp"/>
          <p:cNvPicPr>
            <a:picLocks noChangeAspect="1"/>
          </p:cNvPicPr>
          <p:nvPr/>
        </p:nvPicPr>
        <p:blipFill>
          <a:blip r:embed="rId2" cstate="print"/>
          <a:stretch>
            <a:fillRect/>
          </a:stretch>
        </p:blipFill>
        <p:spPr>
          <a:xfrm>
            <a:off x="5029200" y="2057400"/>
            <a:ext cx="3751289" cy="248726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62800" cy="1143000"/>
          </a:xfrm>
        </p:spPr>
        <p:txBody>
          <a:bodyPr>
            <a:normAutofit fontScale="90000"/>
          </a:bodyPr>
          <a:lstStyle/>
          <a:p>
            <a:r>
              <a:rPr lang="en-US" dirty="0" smtClean="0"/>
              <a:t>Renaissance </a:t>
            </a:r>
            <a:br>
              <a:rPr lang="en-US" dirty="0" smtClean="0"/>
            </a:br>
            <a:r>
              <a:rPr lang="en-US" dirty="0" smtClean="0"/>
              <a:t>1400A.D.-1650A.D.</a:t>
            </a:r>
            <a:endParaRPr lang="en-US" dirty="0"/>
          </a:p>
        </p:txBody>
      </p:sp>
      <p:sp>
        <p:nvSpPr>
          <p:cNvPr id="16386" name="AutoShape 2" descr="data:image/jpeg;base64,/9j/4AAQSkZJRgABAQAAAQABAAD/2wCEAAkGBhQSERUUExQUFRUVGCAYGBgYFxwaIBseGBsbGB8XGB0cICcfGyAjICAfHy8lJCcpLSwtGx4xNTAqNScrLCkBCQoKDgwOGg8PGiwkHyUvKjApLCwqLCwqKTAqNCwqLC0qKSksLC8vLywsNCwpKSwsLC8pNCwsLCopLywsKikpL//AABEIAHgAsgMBIgACEQEDEQH/xAAbAAACAwEBAQAAAAAAAAAAAAAEBQACAwYBB//EADsQAQACAQMDAgUDAgQDCAMAAAECESEDEjEABEEiUQUTMmFxBkKBUpEUI2KhM3KxFUOCosHR4fBTkrL/xAAZAQADAQEBAAAAAAAAAAAAAAACAwQBBQD/xAAvEQABAwMCAwcDBQEAAAAAAAABAAIRAxIhMfAiQWETUXGBkaGxBMHRMlJi4fEj/9oADAMBAAIRAxEAPwD5XRIri0/P54/g8Z6I7Ttd8t9Hy9NwXiUvt7xj/b+71hsX0xxKVt2+mPmT/GA/PudNNPTjHbGIJFo/F8/zlf7dT1HQMKljbjlXiN5t/H9N83x/1OeiBIwQzJxRfFV44zf/AL9Y7YxtTN3Fz/cPt7+Xovt0H1NF593PFnFFY/8ArE84VYCJ0Ow3bQbM3nAHuOW6/tXNdMO27fHplIhGxvN/6fuqkf5fboftmLH0n3EcVf4pt4xis1jojWuRjDtJYKschZz5r8tdQvJJgpwwmcNWRpwYmm2bqlyjbmrDjyXj7PW2p2fzI1q6EJjIVGv/ABFN8Xnx5x0J8P0ZzAg7o7Td6cVbthUs0fUZ+99dB2kGMa/d+55CsYtzjjPv1OeEyF4rn/iH6Yi2Q+dBmWVH0wXnaAFNWN4r80T2vwZbl/lbNkYxjCkhKInzq1af3UxBGssnp72WvqRx6vSUUmBur3BgwAGVftZXaIJG3dGW7OntUQqhVM3wPjg6oD3Rr6pZAXNS/TLHbu7bSTjUkaMTgsnptGAONsWUjgFr3R+CxiSk9ppRSWYmjFflcy1IfNghM4CfndR6Re+7PtxuLiwUaxyU5+77+2eiztYSggb4tNJ4LuxKMmA9/bpzXuOiUYXB6/wTW2yNHSdGLJ2SYacfRtDbqgirNUCK7Ta4XrWfwdd7dW7Nn1RYlHHpjFYxXl2spVa9drqaYRNoXdAeDBVeM1xgvpZ3ulsWror1e2BlGaeOHPl889LfUe0YWtgpJp/D9LTRgSsADNUf0kvSOVVy7nN8Dd5U5S00uCXOLgbTDTgxwefHTHWnE3N+bxx7e3vXgOf4QfFdacNaDF2kwkMYCjCxY2Y9LHFX7IdSguedc8k4BcfP9Rz7fX1NPRh81jOUVWcryFRIUxI7f7yl46N0f1JHuIoQ2U5i+pX+kTi65M2F10V+m+zlpGroyrT1Yzk6rYajvIy05RTO1H9qcuch0B8S73T7fvIapmEtPbqzw3I9O+QYu6v3v366j6bD+kS6MHv/AN5JLXEZOnwmUBsLUlgsBvIrnGPPF/zeXea5GNyhvItVG7b8cUW0ewvnqaWppy3TNSLGdy3RccDTWRs+nnrLvvjIabSQ59VZa9vJXD5xzHqJjHX4GhTicJRLVqJeZ2779/Ne1cHj035OgX1JloT/AHx/d46Ydj8JnrzsPlxisVkOajYQxS3XGD7+QpaU4TIsZCNEfZ/LzeEfb8ddWy3xU904W0gtzM+226+3PU6Keyn7S/8A16nSLuqZCTdr2u2PqzqTbTigMR/j/rXsdbabGjGXIe9cBjqjqX5pftlrxfno34XpsZqVvI4sWm/NZGsWVx/PT3HmUoYwF7oQlD6Z0yz7v4xk5ef5w9bd1uSiOE9Jf8c1xzbfm/sH9wv7iNknaxbWKOZfl8eXquhom7H8D7+xf8PUb3wZKe0SFX50nNEE+xHLVgH88cYOjNLR3T3TbZRJTjlxhqVcY9888nRek7YSeY7ReOKM5xR/qbx0J8F1xGRO4kpbmzbFK9TbgLTJQf36mkuBLQj8V0fYMZ1WEvNieqkiAmDEQEuvt027fXjrwhq6ctR3vo3Qzgo2l4PP9sdcxKevpQ1pR1NNjtX1khAKuEo4UuwGmjPqw++BfD9XTjpab27CBpemcNaPqr1euyKM3FcYC8X0DaZIkZQuMI3t+zQ9U51XGDP0gp/J/Bm76Zw0YBU4yVLSIyUeAMJ/8vm+su30o1unXpB9TTFaG0k7lv6lPD1po9121kYb9kuLJ1MpQvmS/wDoe/TBTIygLkV22nKMvpcYbKyBVpw04Hi336Nl3GRAc0oEVq6i3nyUVdnt0qPhOm0bK3ftZtgYY5cN556KZunBwrbElHSZZi/uTgTFuDOejZdpve8IHRqvfjHdMNO9Ot8khpt7cy8vnaAsvsfg65/W0tF04uoOpPdtZ6vqpJEdpp3siXeIiNFrd9bQ+I/PnoMdSLElPammxLYuWVbVoliPBV9CfFre7lpSYxSJKC3NWW3jc0x9OPZ3dMtl0aLwwMKa/YaUmUu2+Xp1GLu047R3Mw+bC6lF21YRTkc9BRDU5ZE42U/sT0yEKsxtxybUz1t2c2HcyjcmOrprK2JU4TdtBngecemuelPxv4uaetqaZKW7EtsIC/8ADjaycRji1u+OLzPVpudUhuuwmtIAysv1ZAn8gzHuS4xQslpV/mkqQYBk8r6St19Ddl8Klpurq62rCUtppwjplQ047twbH/Vnji+er6OsT2w3GpKX/E1GSDsWRpwEsP3V7mc4CzRhALTzgwN+Xy45/L79V0aVRzLY35531hKc5rTJSvuvg2jN3GnDTlLFwWJZh05kfF3Sjf36A7D4bpQnP53+aSRhGYbRivpk/wBbkOIyxzkGGh3RDXnpuITyVwbs8eS7P/p1p3XbMZ08yNouYzP/AMczy1Ve4WUldLD30H2nI3otgPbOiOnq2SIrIsnDxze0P6RzD7KdIP1RpwSExLcPvKL64zK+mUUTP4/BUZzH5cJRIu43zk7dMRUk07yzcMbSm+LcNfsdOFS+ZHUJbq/y9SJLcMsajGmvqFHjkOrTWZiEloIOUjf8UY2yaxeM/fEevepLR1BzL+7P/wBMf26nWeQ9FR5lYS09OJozrUYTjUrkgzOQfbkor6eju2Y/tjAvxx7hEapMXcsilreB/heh87ttTQv/ADBdXS+7FLiPnn/zr0J8G+H6vcSqEaD6pysjHANv9RXHOPHPTCJBShA1TrtCSb5NuokzwF2ShnPp21V3d9GaFuDN4xTzh5tP/l6H7YgzNKH+ZIJLr5yRPpieDm6xgzLL153OjGC7jbQXKJyN0A/frn1m8cKhmGpn3varoaseIsGkc8+o/CXTeL8c9LtX9L6NJ8qHpPrjOZLbRUpbljKV5qq8H2rodxKe2AJGQevOoEWymMLyhL0p4Vx0209bSgxmT05xjn0lyaPSypN21qTtLlRx51gqUhA9kJtflEdv20zs9Htl3OrUZOfTGOosS3/TXL6SMfz12j8plDbvBKYtkcYD1H3Kznh653T1N2pDYRkHrG8JXO48V9z8meuh7TTSMhIgRJSmTQA97Ofu+389IEvGRkyff+l44Q/xjuA04BMRkC25KfWKvv8Am5GeDpfOO0k0CXdyXOKw4bU/muiO6/VkWMe2PVqThI+ZKNacZJjEm2W3NGLpvNdYOpsdxJGFS9VgBTLcJVBhz+Oer6TXhkeiS4gldX2egEzngq6LeXjKl+ffrTvyUYboRjvJ7aolW42+kUOWr9n7WK/09+pNLvLdGVOGULRjagqXi+H/AGw0R8b7m9OG3cLqZfr+neFU5R9R+P46Q0Wahb+rRc1P4pcIafb6Ou1IlF9JEkbo70r10xpu/S15Hrzv/ijr6mjOYwYVCZvoPXYxQSQxlLyV6OHonu+42xAYxztu8/8AD03H2SjPFW1yZ62g6k5R+YQ2kSIOyRW9IqPq8lOSzix6orxTIjVYziGUv+KaQasdaDNSJuZxlXoWUVUGk3QqN3u4XpT3vdfLYfPhqrOLqyIkPVdrGVyx45yRP7dJqEGFuqSN/MbkblIIqyld7VRxbk65j9Q6d3ExSxiyoDfGIkHyWsG3d4z0mnVN+n5RvbwpdrfEAnKTLJJlCcRdxLyFKG4o8SqsVm+pqd1qVt7fVWs+is0C3LBfNXj+/V+xd2p68kY0bfWxr/MvOJBiKODPvfTvtu9lEojpx2srIyQokwcXL6XmvGcnTn/UOpNlgBJ30SrLzB5JNpfAe6dUZx04LFNrPc0+X5a0Dbzbx007/wCHJp7NXVJJC0Daem23lZexiqt6a9tGSWyI7i1ncgL8xAxf3S+el3xXtY7cylLdLLLHATWg8lcjyGOuc6u+q+58eScGhogJb8L0YsmTEIoxhDdkDk05X9X7fu7ucnVu/wBSXpjFkkKlIaabJ5OUHdETi6lzR6zjpafy9SkkFU4ZNIZzpyGoiG2XC3jq1VC/UbLWccMNpaTHKXcWRd3tz9J0Ba8YyEBkZXO7kx/hYtYtefu1Kv7dTpdr68ZSlJlSqoNArdAcdTqm3p8pM/y+FrKDo9wbcbdQ2IWDqSisMn9C/kfz02+O66zl2+5NOLgVNy7ZLN/c7pcJT7Xb1TW0r2xvdLc08btS71NT8Eg04+xDU976119MN0dVjKRe7nNj/UClNCY+/Sy4SjzEpf2MflpIWTS2TvD9WKLKy82XxfTPvNX5unLUjiOntrySlOWbeEiPj3PZ6y+JdpGJURKhpjX7tSUd7zwBS/8Az1v3soQjDTu4Beowu5eooQMytr8+1dKeAXA801rsdEyn8PjPWrZtLXFweFfti04zn3voj4n8NYwBRZVs3xqlCMmKtARj4PH56vAht3SjtiQdX5auCrrdfFuTnNX0q0+/dXfLZkjtIAtNUFeUJDlK4v0nSqQcTdyC88jTvR/6d+JOhORKEwllqJP1GmSp52WbmRQ0l8dHfrH48x7bTjF2z1ak7Kj6QGsVIM4vOeTHSPSnHZk26cigjjblhJiRvh3emX2zR15+oZ/O71iiw05bMU+m98vYjfHjESqt60MvrB7upPlsISQ1kBFx1P8AG6OlOOof4rTnGGqKnzD9uqcNRLl96kIgdD/GtLYOhctSzh1JTupYNlkdP1cNqArddU+I/F59ubdKMIwlImUeYXFKK277b81fCdNtXvdGEo62n27DU7yBtPEI1etqxKxzZWZZ4PT1Wx5MO5ch+UDgBLeaJ+Edq9t/hoaMZz+bLfqzjEGQCbIScy22Ht6Wsyx1HxXW39tDUj6LlYvNzZem0f3UPNV1zejqb4w05S09+uMdMlqkdrcg3X6tO5ZGFLg5vpx2ru7I2sSUYRolKVGGxRvbtZFlIcdRVanEnBkAIbV15KG6UU1aiygvFxuS+4b91XbjNHVe+7eiGoApNFmbvXM2b4kiJGhOTBLL71/7SjLUjFXUjmcZRjMCIIWKL9x5PU89DapKeyEhSRtX5eZakSF6kZMm8kvT5u7eA6zuKULAFJd0jqG4KN04yNq7m9pb/NLnFKYFHxCbMLqrFyLH9u3ev7hMezbmyJsowWNSqTiNVEw7W2t2QCr8/aulnxfWhDEsSlgJS3F1J8voxRlL3B5wpuTAWkwEPLvmoyPmNSpuV1ZHinAwrnl3V017qoTYwoRixrIyCN395HPNknpLLVjGUhdJCFsYkoO+L6QQUxmscWmVeglps5SdqxQPSGUiXbJABf22/cqkqha2mZQibgtNLUouBLY2xfUtuGHp9UJxyX+4C8x6S/EdZnqRBuJRGINPq3XfKKGXLUuiO77WI/vNxVTlZfGZRld+PUuK546Fn2rGUw9TONl5eNvpXLl80jXUzIGUZlaOlDUZbNk4yalq6l6kp8XtgSI7RH1S9sFZ6R/EdSUb0k3MXbGaIseCDzY4luVcJ7dFfBdS41YYC4xhHcUUMgJL+bWvPVvjGhmPu+lf+aIHP+qAc/ub66hptogAKdri5DHcaJhhGzDcY/79TrSHxCFFxL889e9SWu7j6p8jp6JL3mrf0rECo1jbHTcyPOZAX/offpv8Z73bDTNaLOc9KM7GMaVoE+7nHm+k/wAG7Z7juNPTSosiw8R08pftQZ87n79F/E9b5/dz1BwNRf6QdoxPLyn5f5sc2CJ5ZQtyjfhXcy1dbThMj6Zs5UfSsTGObrb9qejfjNS1k+5n/kgy9XhVr+Tqvwx09LVh6iMds4isY8gorRdJn7ecdV+M+mWouVi7QqTJ1GMQDy7Y+37v7zA3uEInGJVfi3f/ADNvqikeCNsIoGc/XLwXi/BVyy0JTg6exkGd9eq1lbGViGAeOXHWOhvqM3T3Ri1tj49wUp20F/ZBA6Y9p2v1TT0k90tpl2lt5V25tHn8N2kBjCIUYJc4I74b2vzO4ItUVKeaX5c2SX44I2eHpZpwdT4jqW2stWVl+ISBx53JdnnwdP8A9NT9U5SM+iGA5qUpc/x/7dJvh3b13us1dTvap+7X08N1l/6vUl//AEe3ubHrCcBwg95Wv6ynSLxPW1U9/qk4xkqQV0L8d7l0odhssdPS34lhksMJ+BOb59uif1bbCCDUJ5Af+90oytvzcXn7/frD9Y6cYz0KD09tpsaMspMrkfei6+3jplD9LB4rz9Ste++LaOsaXyYIfM2zJAHqiiYkiUK8B6Wrei/0/wB0/wCG0oXHZLdNjLBKQyuM9uasjLHmfvXSv4p2D2+jo6a+pSWLAWOpuoPzXvUQ5vpx8LIHZ6E5EvSiXtI5lxqLgJeJc2R8NdLquaGAjIJx7o2yXZ7vwitXXlHUM3bKPh3yrheN+Yss7aInU1ZSZkQaLbluItpFZKvljFoyLLORt3ndEteEtMiMYbqLmqbokZEKjzcbLfQjxfXnbEYxKkSo9UWcXf4lzKW2TxzUhRrkUzjycLXGFfuviO7T2sNNuFmQYrEkISoG7auK1x0v+J9voajGEdaUVNstOorfKgm/c2qq3fNdb9xrEpOeY2klGMn07pCXVsX7/eq6X9v3LA2R9Oq4m1cjOxjFI5X8V/fJNuyX734LC4aBU+DfDZx1L7qON302cN/XsfSyxQ4u89P/AIVpny6dyVbf5W6HP8jx46TamtONkJWFjGZyjdKB6vSplyeRXonsu4kxhZHaltydo87mNkXDuzhzeTpH1Tr2AjCKmIMFU+KdvvLuoA8NsnyRjdFcL44y46WaPdWaexN0CVjeaBIwfbmbjijx05+Iau6NCyvDMoUycGAC4hjllXCptaPy5ypxBi/bgx75D8eGvC6brmwfL4WkQZC809CMJyIyxhiv3jGVJ7Z/6vMehvjMsRkCVZTzcJRa+7h4560NSlrxta96Z6f+/pPsy6p8W1P8p880+8WKnm/H+3XSBJaCeiREEgJbrkWUql5fJ7/nqdaS1NzZLTBz9dc/z171gGFpCK+E6fyNPudc9jt9KWMsvqkcY8leK6DhUaQhRSEWg8+9v3v/AH6Ndd1NGGlD5Uowkydql78FxT00YOf9uhtbQYFsZWuDaclYG6+/i6Ose6XRzRswJW2mQlb6d1+nFnp9MoP2RPGK+3VtTVjGUNLS04ktWcSTGGxILaWZuUR+msZvJ1Xtx0xIw+Z6mUE5LAyJz7nPLScG9l8GnMZziacIjKTlk4WQtq3VKPuXXT+FgycJElxVJXqyIErjvBa9Mc0QhENjLxdJHy3jp18TIQgRjHEUjY2JxYP+kln8c56vp9mR+VCIVGBqSx5kFBXANY8X0D8dlub8Rlj5dremUba83bnHFvjqYVO0eGjRMLLWknVNf09OtMHcMtSc7JPJ/l3z9i37vPSH4fNe47iW5B1M0+0p0P8AYeM0XV9POziw0/lLG4H0pwOZVuMn2p46Q/CL36hIj6tebL2qCHHAXu4vnqWk+59QjmRHr+E4tgN3yRX6n0g0s7ssWV+pslKO5kuU+Y/ny+Tz42fM+Izlm+1hAIOXdH6SwB53+cQTz0X30vmTjpJe99VYwpH/APr1U4a6yJD3XcSEbnyeb2kQrxGJR/4nydVgnTofeAkkJF+pO7jWkQWokoxaWyMIHpsuTe7Lzd+c9d3Wl8vtjShGtmnDC2CbEVpOSn8+K65PUh83udEqyBOb6t1gxqNPF7a5us+On/dd1PbNN0rHGCtyHmwLMWZbx1JXdimwcs+6exvE4lB9vENSGntIRyRN7MalqSna0KzlIDj0xuy76KWlEgm2Ly054rm/HN/3OuZ7GMdSbGGRg0kxPqmR4yO4jgebOAV0fEounuoqYyBtc01jg5+5X8dUOugH1QcM405JV8656obtkNGXpHAqA+0eEo5r8dX7jX/ztSOAZbhwvqjFri5eKPz0Hp6gSq0S30jcpJ52+PKXkCPhu3ebZasqpi7UwZqO3lyIxqinCXl6KpBGEDBBWn+OGUc4G5DOioxlaYo9NhX28nVOy7vbGG1lkorywlIAHFseL810J2kD5kUkiDtuYFtULx5Wv3cVnr1kukkSkCUJWxSW7ftrxk/NJzXS3MFkdR9wiB4pTjKU7obafV7yRiyV/c1+CHSnvYWADUpRjfiSm5ixlyxPP4PHReh3MZkpLLYWyZfsr0rJ53P0/wAr46E1e2nrSjOJ/lwLiydoipLUfEVffxV/U9Io0zcem9+vVMe4QsO0k3OqxpzY/mEoa35zt4+/V+69XoEom7Zc2NyIRDl5+xteeOtCO1JBSwX0ifVpuC/Mo5v6ar79U7TX2ziMgWmPkhKHy0lJMUkiOOCZ44tD+HCTbxJO9omB06MFuf59RnqdNe4/VoTl/mT5f3V59vH46nTO2q/sQdk39yx7PXjpMjfGS0jH6dsQysvpq/x/PV/ifeSaKkXh/btXNi5ukvzyNcdKCTuJfzuFMqqiNhzi+je07zU0sSNRJRtJCkpHDBfN5M+ZC4vrXUmh12pWteYjkmsfjTGcZOnF23HDtuzMpfcD7+Xz0y1f1PCWmwkTjukRl+7A5jna2U+HjpFLXjt090YEm5SSMo+mN4jseKq1HmLXPWnfVFStb6fVdIAosn6mIxprhDjHSXMa5NDgug7D4noy1dfUZx9aVzeyA0uCr9l8dK/ks9ffuNmCR9V1LctHtJfZf56XaBGemEZQ3RHklGf7Y7WNpPjFZPIZOt9HvJaEflsWorG8U5Xyefu+3QFhbNmuiwuadV1E++ZDKWpu2jjm/fbuOfcZeDpTo0a7WG2S/wCqaSI/arP7Pt0Id+6xsgMshKMT1JTLw1VnnHB568YzA3QuTapJqLSZq7Pp48DbkYpoUTTy4I3vB0Rna9ympLUiDtQjZ/SbmzC5kf26r23cBvWrvN4xGIceLXrHUdSnOyySx9Rtdpxisy4ry56w1QWW4ZKtZcxw52uJXXtW3mRgeDnQoHDAR/wbRjTOQE9pE9VUPqsOXxn7ffq3xa8o0e4RM3wcV4yZ+qjoDtu+YcjkDJ/TZTTX+746ndfFCfo2XiwrPpyv2wOfz7dSOpP7S7knCo3Tmi/gsx1VJF3ACqsuc1AcV6uP6m+s5z2SlE9QkEeCO+Iyt5lTnyXLPFdLP8XPT26W1aAzb6mPLUqzW7/l+xhh2Wkz3WF4LEJU0V7l3f4Pt1W51rem8pVtx6rLSvdFjB2jGxXIJL1JjFcvOfx1r3Wo/Mc3YDu9VKCx3YvPAFeK6GjqwBkzmsSXC4+UE5ZOUK/J1aO35hTqCTjHcgQia0N5MG300W2Z81joM5ELcTkqspyhIZU0+W0Mi2RaQlZxnPV4aUgnulvly3lXNEK8H2PvXWE1m75Q0yUoRXdnJqbZ6at4YVXj1ffrKevAWO/duhOAQHhlJE2jaRSJ/wAvRgcNvPmhMXT/AEmvcaVaO/c3GLNjXptlFI7f+8cyzhPFeQe97qWoNrqUSonW0dsZwSOCndVvFdDPcanEU0ozWQTlnJkjCFvvj74DoXV1YADPU1Rju2/8OFK0Uu6cfspzgaOiZTM7/wA90LntAje/Jb953BGaFSlFlUYmA3YEjTxZ4xm+gtTWU9VAA1CloCIuaOAza0e19Ve8uoqQi2MYQrJli1mXk9UvPg6A1nBbtJROX+MnP8dVspxqkOeToiWcPJG/uyX+UwvXnQLG8hqo8O0/9+p02wd5QSmMFlINu61SjIRar7cf+bq2h30gKlIu/P7h4YlZrFvlG+p1Ogw50R3fdFECd8kXH4lNuTGEkiK+nfcvSFhuxVfZePV0x19XS1XfIyrIlsk+XKQmmdjKtng43V1Op0iqwNFwx4I2kkwVTXnBXUlqRuaOOVC96zI2uJSV8h79W7zsq06jduU9PhDO3UTKbsnlrHU6nQvaadpB2DC0ukkFYafaaptjOE9jJkGx9Uiv6TctCHNZronvO71pm31BjEoytP3mYjuPFtAy8VU6nUrfqC9wkJ1lrYCy0e91CVWMYqRN/wBP1eqpS2o2crWaz1f/ALT1DSuU4mrFva6kacbTToXcDTeGl5RudTqtlO50JJfaEL3Hd/Mis3TlIWgtvkL25TaGX8dW7fRjKTMNW36Q0dSe2qy0GXLhxx1Op0n6l/YDCOmL8q+ppyhqXGGrWWpaaJI9KXOnzdeNza8uul3co2x05igbpziYI7fcTC5M2jfU6nSaVXtYkb9k1zbNCh90ytvyoG7OWdSk03US1wNXYZ89eWyfVqzbU9EKui0WWQv7PU6nVZbbO/lSioShtR0wZMNzW9ZzZ8gA7U96pz6fboiXd20WRdxHZHYEoQSeInqRkcns46nU6N7QDHj8SsaScoSGvJlFhpxhGRuQaAiIXIpcOc5aaE6w01SC7XYN0XFvJFVCyvdCo45udTog75j7JjWAmN8kBq93KOA2scW5li/tV55D+et/hXaaUt2pr6gRGgVWbS+LaMe3tfXvU6oiRAxKRMFdTH4j29Yjo14/zA/28dTqdTqXsP5FP7XoF//Z"/>
          <p:cNvSpPr>
            <a:spLocks noChangeAspect="1" noChangeArrowheads="1"/>
          </p:cNvSpPr>
          <p:nvPr/>
        </p:nvSpPr>
        <p:spPr bwMode="auto">
          <a:xfrm>
            <a:off x="0" y="-547688"/>
            <a:ext cx="1695450" cy="11430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 name="Content Placeholder 6"/>
          <p:cNvSpPr>
            <a:spLocks noGrp="1"/>
          </p:cNvSpPr>
          <p:nvPr>
            <p:ph idx="1"/>
          </p:nvPr>
        </p:nvSpPr>
        <p:spPr>
          <a:xfrm>
            <a:off x="457200" y="1600200"/>
            <a:ext cx="4419600" cy="4525963"/>
          </a:xfrm>
        </p:spPr>
        <p:txBody>
          <a:bodyPr>
            <a:normAutofit fontScale="70000" lnSpcReduction="20000"/>
          </a:bodyPr>
          <a:lstStyle/>
          <a:p>
            <a:r>
              <a:rPr lang="en-US" b="1" dirty="0" smtClean="0"/>
              <a:t>Forms: Sculptures, Murals, drawings paintings</a:t>
            </a:r>
          </a:p>
          <a:p>
            <a:r>
              <a:rPr lang="en-US" b="1" dirty="0" smtClean="0"/>
              <a:t>Purpose: to show importance of people and nature, not just religion</a:t>
            </a:r>
          </a:p>
          <a:p>
            <a:endParaRPr lang="en-US" b="1" dirty="0"/>
          </a:p>
          <a:p>
            <a:r>
              <a:rPr lang="en-US" b="1" dirty="0" smtClean="0"/>
              <a:t>Characteristics:</a:t>
            </a:r>
            <a:r>
              <a:rPr lang="en-US" b="1" dirty="0"/>
              <a:t> </a:t>
            </a:r>
            <a:r>
              <a:rPr lang="en-US" b="1" dirty="0" smtClean="0"/>
              <a:t>religious and non religious, figures look perfect, bodies may look active, bodies may be clothed or nude, real people doing real task, colors respond to light that falls on them, interest in nature, full deep backgrounds, paintings symmetrical. </a:t>
            </a:r>
          </a:p>
        </p:txBody>
      </p:sp>
      <p:pic>
        <p:nvPicPr>
          <p:cNvPr id="9" name="Picture 8" descr="rennnnnn.jpg"/>
          <p:cNvPicPr>
            <a:picLocks noChangeAspect="1"/>
          </p:cNvPicPr>
          <p:nvPr/>
        </p:nvPicPr>
        <p:blipFill>
          <a:blip r:embed="rId2" cstate="print"/>
          <a:stretch>
            <a:fillRect/>
          </a:stretch>
        </p:blipFill>
        <p:spPr>
          <a:xfrm>
            <a:off x="7239000" y="3733800"/>
            <a:ext cx="1613611" cy="2801408"/>
          </a:xfrm>
          <a:prstGeom prst="rect">
            <a:avLst/>
          </a:prstGeom>
        </p:spPr>
      </p:pic>
      <p:sp>
        <p:nvSpPr>
          <p:cNvPr id="16388" name="AutoShape 4" descr="data:image/jpeg;base64,/9j/4AAQSkZJRgABAQAAAQABAAD/2wCEAAkGBhQSEBQSExQWFRUWGBsYGRgXFxgYGxwgIBwaGxweGhgZHSYfHB4jGxoaHy8gJCcpLCwsGh8xNTAqNSYrLCkBCQoKDgwOGg8PGiwkHyQsLCwsLCwsLCwsLCwsLCwsLCwsLCwsLCwsKSwpLCkpKSwsLCwsLCwsLCksLCwsLCwsLP/AABEIALcBFAMBIgACEQEDEQH/xAAaAAACAwEBAAAAAAAAAAAAAAAEBQIDBgAB/8QAPxAAAQMCBAQEBQIEBAYCAwAAAQIDEQAhBBIxQQVRYXETIoGRBjKhscHR8BRCUuEjcoLxFTNDYpKiByQ0U4P/xAAYAQADAQEAAAAAAAAAAAAAAAAAAQIDBP/EACERAQEBAAMBAQEAAwEBAAAAAAABEQIhMUESUSIyYbED/9oADAMBAAIRAxEAPwBdj8ZN1E30A+kUhxBUogmImMoJn9D23r04grlZ5EGLlMxCspGx1PI0dguHZz/NYCFGMp0kx36VySOjQjLAVHlUoBMIiwIJGtx5kjY8qZtcJS3eefeNqJUlDYhPYH9OXeqPFk8/3tzPWpvL+KnFEKPPb92qBa209f2TV60hIVpMTFvWbn2qjDvw4ArcFQAJNwNx0gC9pJNTi9XOMhAmx1Ex/f786oLuUFeuiYBjXerMCgqJUpZUFdryDeBawj1mvQynJ5vLYhR6nf7EDrTSpaTldBHyrPmGwVrbv+Ki2CTmTECTNhqY31sNRzq5WJEQkWOqlb9k1Q+4JuTOt9fQUASgJCisSVHW8C+v1v714vFQQbHW9z9aHw2OZN1FRi19B7VapaVXk5NgjU60/wAlqRKiQkAyaocXlcyLVCh2A9IqnBOhSlAEpJ2J259av4s4jwFCIJBCSdbG3qbn1owa8Rjo8pF+dXJbKoJAihXT/igASLU8nKdKV6VAyOHTBIHtRKeGI3E1JWMIuQB3NQOPOwJ6hJpDBScGmdPpXrmDQRoKBTxAkwPbQ+xorOuJtQMUYjh6IkXoDIAY0vFGPYhX9Ige9LuIuAIKjoFAmOW8elOd0WZBKsGR0PMH12rjnHzDNt+zr9aAOfPmSqEapUk6jYR+9KsY4msLSFEZDYqiL7A7X0mqyJHod5yCP3fn7VY7hyU5hBJMa3gmTEW2H1oZ7EAazB3It77V4SRBSr62/felhr8VhBI2yxH2oEpyutuJFlggjTqPzRi8RIhVvp6zUk4UGCTIBn77etGj8qcQ+YzKAi1xc84HXpHOoIVKoSCFRMEaj81biWvOkHkYnSev0oTDLUH1Z9SITNxrpYbdNop5CMmFjXQ8tQf0q8NJWdgRB6Tzqppsj54m8xodLidPXnVYcjQyOlyKBgXFcMUn5CUjUXEDW3O8km9RxQIhxHlUmy7gAnkToedulNsM8k/PcERG3cA2obiPD0gjQNZVAEWCTrmEbnQg8utaS6iwOxxNtQkkJO4J/tXUOhqdUhyLBQFiP2a9owkOH4ObpiI8qr7jzEnkIsKZrXCYBsNSd6sVAASLD62oZSSuwsBqfwI16msuV3pfH+opEm1z3+prxxEZYAgmVKmFCLkAbCrIgwgpP9SRIPORJNxymrW8HfMSFSmCRN7zfcGIgili9DIHiEyLKlSFXtFon96mhvDVoU2NiqNOd+n71pocUnIlRMWgb9J9r+tL8RiFKMCUjkNT3pB405lSUpAJOsfKOfv0rxTRV5iZPsPQVS1iUpkKgEbaA1ViVFKyoQEQM14g/nb3pyC1eFZTa55n8UJxHF2SQN1CRvOo58qAdxPhOhVzsUm2o1mreIObDTX/AG96vEW9OhRggqggHbtB2OlQ4djsrnhk+UyQI1Nre4q/hzoWkotMfYyPY1B9pKXErWqAlZSCRAumRMbA2mnL8LPqWBRDuWDKR5ZV7SeX2ruIOHwltq+YmSVHTt6/Sgk4pba1lYnckctiOlG4p5C1ltckJRmkaghIMdZJiKPp/DN5P+P6CnbkAFR/f9zSR9yXZi+UfmmqlytI2Ek+gn7/AGqOSpQa1kqJOo0HL986rXijAsSfoO01MqBKoOu0RQuJw6ioKBsnSSR3t0FE7O9C8PiUrhKkxyImQfuKY4V43SblMEdQdCPz1FJ8GJdSJifxP6U3dw8OII3ke9x9RRyieNQxPOlnF2//AK6jvJFNHjYDvQHFTOGc6E/ap4f7L5f6lWFwOU5UyANfNInXtJ3iquPYvw0JAIzFWkWgagj1qOAe8JhaVWIQHeoleXTsRQT60uuJImCClNriDJIHrr3reTtjb0ZvPZxBJCdABQasYAmArzaAZrzpeLCN6vLcQRv9AJ09YHrSj+IzLKcgAkkgi4A1mN6chWn6MSUoBUoaAkRYzypglWhSe0UgxDYSwSJEAWJk68+Vet4jwmsyvmV8qeUjX81F46ucrGhVikr8ijcbjUGrmcMoLC8wIgTIta0jqRGlKWcaDlSpMEiQRFzvHWmGHeIi9vof0NZ3Y0l0UtcREZze+wkwBysCalhlZzBXnIMGB5ekKPW0g66ivVvSAUpCuYNz0j7UsaYHhrbAUSryqOgBmTHY+lVE5TVKdUnbpFrEEehHarmXiAQfMk7j92NCvgyToE5bwTpH9N4tVjTpPQ72MH0IBE/7U/CsQxXDy4QfMbRKe5N40N66ic8Wt6mK6q1ngB9VjFjzNgLTfea5eEWVJbEhvLJPY/LO5OtRdUlKsmUkEyfMQZIGo0HXW571acWUhISVDY2mCIBkc+tZ5jSOcSEuoQkDLqNjM8+cbb1J9aUBQ5kkAdz7V54+QSLqM6iPWJv3oUpmTrzqVxFEq8xsB+7dahiHkiw/3qp3HtEQoQB5RIkA9etArwmQKUgkj+mdp/ln87U5CtQxifE8migJTJ1G/wC/XnQ+C4iF+VwSoSFA6K/zDkdOhqLaFhZWtQAF5KCCOw0+tdjGgtKcU0JKbLTzA3j2PbtWmM9+uYl5CioSQop9DfbkYirmn8jamiJWiDflIEg9tqDwhh7yyUOQffbuBTTh3ApWXFDKhScpzSCeZA6wIp2yeidgcACHlDQ5ojTebTRiODOPoWFgtDOVDP2jSZ608ZwyWwMiTI0UuVH0m4qRYJuoqPp7Vn+2n5/pezwhlIRmJcUm8Cyf9uk0Q3lE5Eto3JtJ9r0Q40BEiTMRefedaI/hSkZvlA7En99KWjoO1gPOFEgkgRYiB696McayEfXsbTUmnIMzKogfvpVGJUpxYSNd6KJ6VgkKvt/fSmGCwq1IkjnuLXPvarmuD5e8g96vVh1Ccvynfft+KUOs9hszZClASDcba7Hsd6esY5K1JIsACb6z/bWvDgZTGs/s0txGELUEaGtJ36zvXhmpIJN99aqWlSAQMqhOhqrDv5hfUfWqsSo5h/3SB3G3rqOxrPMrXdiOJ4chSVDJ4ecEKIANuQN7Uq4h8NLCE+DBvCinXLNom4Gsga03hSbXHf8AWdPyaml3/Sen5rSWxnZKybmIWylJiRmXYgiLxEdr1PBsZsyikjMZvaRtHIHn0rV4phDqcrqA4OYEKHUf2qkcNCQCk5kJuEhJzdjc2tyqv1qfzhTicJZKTZIurqRe/Qan0pWpsulS/wCRNhJj9zr9KZ8bxPlUnc69BypTw5BUvKNIkjoKc8TRyGz4zROgkDv3pi7ii2ZUJQo3jUdYpe5bEtJ2IUr30+lGY1QJG8j8H+9K9qlMW3Igi45/v7Ua3EEieetvbSsnw3HQ1MmRtflT5t0wFpMpMT+o61F44uctGFFyZMXkBShOnIxXKxJK0oUZ2M6akkA9JgHp0qLxUoSjXePvH7ihmMOrMlIvlvcmAbypR5CT9edVE01aSSNyRYwJvXVUz4QEFQJGpVAmw2J0rqMT+izEYULflJCkqJ+Yq1i9xpoDH6UY6jLMwTmMWBnkeh696qZwaQSoqIOXza3133I0nW1RW4Ik/fT1O9TWkjom+25/FVpxRB2idPoL0Pj+JlEBSCE7EXH76V5hn0OJmREX20JBB5aipwyvMVLSDo8syg3gaA9NAZ50alq5SkEXKSAQFWAuJ2g6b1XieGFTqVtlIWnzEFV7XAA7feq3cUlxlS4hXioABvEBNwY1q/UKsU2fO2QLXlNs6gJKVDQEJ5a+lW8GYUhzK2SpO4O34NjINFYXhrinnMw8hWFAkgi1pgHU8qdYJKQfIkQnZIieelvWlacirC/D7baiRa8wrQf5U6bnt0osYUfMVknqn7cqKRw9eWbSbxpFSPDsqZKgDvrFZ260nQYs9/8AUftQeJfyqCQMytYEkn32orFNxorLGs2/WKDb4ajxM6sxJBHzc9rCnJE2uw5KRLglXzAAWH6miTi0rRmmdIBtHpzj7mrSpCWylxIyH+qw9Cbk9qnh+AYdxIUlQKYsAT+xVdUssLm5Cs2siAP3tTDAYUpBJ+Y1ZgeFobJAGmhkn70YT+ptGl/0FTVa8JEx6D0qx1Pk0vQwQSUwCYImBJ60YtyUn5pumCIjn3oIOluMojcD7j81ViMKCCkixogKzJKk3gkeqTe3pRL7Q/P+30qiZBxssL6C4ttRmQPoWEmLEp6EXH7601xXCw4m5yiY537mgsLwMM5ilar3OgHSBeneynShl0ONjUKi/flUH+HKTyv6fv8AtVvglKlBM6k2N51olrOEwrXWlehOynLqZEXN1ctR1g1ahUXIHcW/NE47CalIBHUeoHvrQisGeWpAk3tv6zajdPMQxvD0OphXlMQF/hXOss6wvCO5lAlNwYOqTrB51ssGbkGN499IqeKwaVtlKhmSdUkRHVNXLiLNZTCkLxaZkhDIuZ/pkn61diXkBsu7FBIBsflUB96rxWFLKnXQQpPhKSkzzhItQXGdGm8wAJgn/KEpv6zVfUisCoJYzCTlR9YMx+9qP4Licq1Nm6DBHqJH3qDSkJAQm5EeUC596Xfwql4hQbnKmEz268hp6UBrWoQqxtr2phh1hTagiEkgkntETztNZP8AiQ2oICitZ1Oyf3yp9gXIyqQRCtCOe4qMxruhHsOCZcacKuaArKRsYBtbavaYucOSs5vOP8pEak76a6V1VsT+UMbYRzP5n6UnxjoPlFx9zR/EsRCSoXNwPzS3wIhRPmiY6a261FVA7uMyEIcTmbVbnFXJ4WEiUnM0QQQPmTO/UdNaoQkLdMzCICQTN41NGOhTTZeSoCNQRr09aW94fzaX4nAZXUvMkKULqGhUIgwDqY/pruGcKLqVJmEpeKjIItBA96ZDCt4tKSCWlghZTt1tz5GjcY75vCRqSZP3J7fpVb0nO0UJCobRCUJ+ZX73pjhXAlCibJQk8xYCftUG2EpSkC+8Dc86G4ms/wAO6BpkVJ2HlNuprHdrXyCnHHVJKkKAGoESfWaFa4uS1mXYg5Sesx6UVwTFJdwreW5yjMDz0/FLuJ8CcCT4ZC0rIKkmyrKBtHQEVpM8Z2314+om6hIOgmB77968xjqleIGypPhSITfNt5cp25cr0Xwd9vEKUCCFJsUHb96UNiQljEZ4yhQCZEwDJMHuN+QonQvaXCeGPKPiuInyx8wUb9JO3KjeGuoCYn5VZCIgg6wd/wBmrf4QhH+HAGpJOhN7fpQTiStQJt4iCknmpEKQo9gogncRSvc097w+ZR5UmTcm8Tz/ALVJbJKVdbe2p/HpQPC3zlStZEROpEag/UUzaVKCU6DT80vg+qMCv/FI0gpjrIMjvUcYohRObKeokK220NvrUMSwrUajQ/vrUWuIhwefyLAhQymFdU7SRtVxNCcD4qMy2V/N4i1QBYg3ty396dvrhMmPLB9DY/g+lYvAn/7JUqUqJJAOt5j6VpxjkTlURJEQTrzApW94J3Ne8Qx6EBpK1Zc6lwSLWgaxbXWgse4Mrl/+naDuY0I6CgPBLpbSomEJMnuuR65QK0WB4cnwcpTpz71XnZTvos4VhwnIr+pSvuB9qdYrCpUNppfxVojwkMjzFSugFhJPKjMJhCAorN4H2NHo8I8fi/C+dUA2EgwfWrsDhvFRnyqja/Tbf3pjxBlpTWRQlKoSQd+RogLH8hG0/sUcYOVZ8+EHClK/OgHMN0zESBOw3q3+GzhMLIB/mIEH8E9LUscVGMWSB8kKPO8gjrrTVlEZgbpME8x3G460yJcTgPD8qiFIzWtESZg9DsdtKS8Y4QoOtq+ZMm9j/MV++grQ8RwZdStLagApCkyZjoZ6Uq4U8sufw79jzMFJjdP3iibCuAMBhFKQFH/Dz5i6rRSr2GY6DL2ozEZzh5w6Yb5/zEaEpH60B8VNOIdDJJg3TsDJgU1w2GUynJnzEC8iRfpymrSWcBdEK/qiwJuf7004RjIcUhwFGZXlnQ9jptSzgjI3AC0LyqnkoEg/anWNw4U2schM9dr8xA96KcOk4wCxMHsa8oPhb/iNIWTeL17WeVtsD8SWDA2Tb9aueaBzynNsZ/cigcE2c6krIsCU9QCBJ96b4ljMooAGbKI91fiovp/Gf4JhStxSpOXn2sfvFH/EGHQMOseawsZgAzIgb0P8Ji6pJHhEg+pIv01tTl1kKVlVZttIcM6DUgSbxI05AUt/yGdFbK/4XCpK/wDmrSLch+/r2qPCMOo/4xElQsD/AEzy686J4Ng28elTzpJlZSkTASAQB3m5nrVWKw7jGJ8HP5SklMmQeluUbdKu+Yz+6cfMFXCSEzFgTyE8jBoH4gey4ZeycigANZi08+9TRg3klKstgJ5CLmI1MddyKE+M/KnKN7b6K77jTpNTIrlTfhaA2y2hKRECY10H796OxWCQEqUBYSRFtpoDDYoNKQFDyqSSSN4UlIH/ALCmfEl/4SwkyShUD0t2ogrIPyziG8Qj/qeVQ66X7mn6+FjECHdzIyWiOU39aQ4TBOeIhlfzlQUQLgWn1iK1rqkoMGQUwY6fkUW9lJ0Dx6sjRABUJi2qeR7CNaTsqzEKmUiUgaXMEnp8ojtWkxWFLSRluFCSTJm8H1BIPrWYByOKFglQkdbgED3t6VV/16KX/Ls84QD4YK7zmga77j/VXvD8VkxC2SfI4JR+n0pjwwo8FKSoJGkjUkm0E/u1disOz4YACZRCUHcFJAsem9Tx7iuXVWONnS4HP7fsUv4pwsyct1fuRTTDkkhSttBzPP8ASvH13vqRNKXDs1kMRhPHF5DidxY9abcHbZUCnKPEHzBRzKPUE7UTxrCeHDwISSQI0k6yOwFc/gi6gLslYE5hY+4+xmtfWflUYpEuQDlOTMBsfMRc6zMekUVw/F5gpCh5gTpUWMQpTDboHnCik6aEgHXQSB2mo4JJCVLGpWqefzGpvip6OCsokbUt4jjw3K5OoB6zy96C4rxFQeaaQTmOZShsRoAfUTO1RVwF90+YtqAuZVpF4yxrSnh31c5iC4IJFrgx9xQruDUSMi8p66H0HrR+P4WUDM3c5fMnZQ3gD3pfhMSt+VNpENrBV1sY+v2quMZ8qSsYhxGKyq86swm0yJ2HQVp3eIAZcwIOsm377Vm+Ftk49wLEKAVM6jSPoRT8cPUoSeVgreeXTe/Oq+l8QxmKIIAhQ00j2/Sk3xFw1UBQVNxBiIJ07GqMe8pl8hU5SBY/yxy7H705U0MQ2gb5QZEjzDSf0ozKN2dE+Hf/AI7ClpYH8QyQpJ5x+DofQ7VLC45LpUooyq/mEkkbET0/FJcel3C4rxBMEyCRqNwedNn8Olt1D4KvCfT5jGhNwSB1BFVYUpbhninEuZkpIJCSDoRse+9aV5nyRHl1tsOUcx9aS8cwhbUhwXBtPPl+a0L2MQ2kZgojwwqwmx0vtrrtTEIuGOPtNhHltzWO0+sTXUXiME/mllOdBvKco9wSIP033r2kEuHmVhxQyoINyY9gq+u1G4LiyHFhaSAmBcmCbmbHcbXO/SjHXUrADrKVjsJ+v4NAn4dw5MtuOMq5TA9lWPvXPvGumzlFHw8oZ8Ynk4TPSa8+MsUrKjDNCXHzp0Fvb8A0zwvAFoxKnAUltxIC4O6TMx1IiveBMB/EuYm2ZXlbm4S2mwgc1mT2NV91PzFnAeB/wjYzqBKgAcosIG0313tVfC8At3EuPPecIIDaR/LvAB3070RxfiZQtIWmEAmVAymYgSdtTrV/w6vxSQkxmUTb6RSulkMGsSJAUkp/zD01pP8AFraV4J6ROUiO+YD80+fwvhuEzmIA1At2/e9Y74qxK0NLZMHxHBk5m4UZ+1VxRy8X8OR4uGaUTdAII9Um8/5RRuHYC1ZFWAAUrmB/KD1Vy5UTwXhoQ0ElQUUjzCLTyP6VHh2GPhFWqnlFXXpPoJ6TSvhy9gX3ktYxtZgSSn/yEJj1EVoOIstrQPEkDYixSOc7Uq4tw3MppxJC1NLQqANRmEgc+81pMbgw4juKlXwl4zh1t4KUqz+EkKzKTZQAggwYuNfSKTcRbQQ0tAyyEuCLiCm8D6elMsSyEp8NekgAz5Tykc/pSR3AqZlpRJR/01f080dtx6itJ5jO+60GFcQpgKKc0eYDqAYgj29aBZw+V1KlwFqzQkkACTmUTN8x5DpV/wANNqOGaVA3JuI+Yj7RavFLSpanVJSSpXYRoBPLeazmxrctMGsMQ4bn/uEyNNp0tFTwbPiOg8p/WpKT4ck2nl9ft9KvQ74GGW8dYgdSdPrT9H/SzHo/isWGwPI1rynf8D3phxCEIyzrIHtUfhzB+G1mPzuX0M35zpz9aX8ZxUqWoaIGUd58x+wrSesqIweGAb7gwNzefv6VFbRSkJ76ac6B4XxA3BPUV3EeI5UqVPyj66D6xUWXcXxvRfgEhWIed1g+E3aZy/N/7fmnTOHyupWbSBblrmnkdo39DVfwwlCWmwPn/mPWSfzNF/xc4l1lOuf2kA3pkGw2KUcQ41qhKAUqv/MTb6TNB8BQEqxZRZBfgDYwkZo6ZiaPQw8lT6zBOUBAvY9SR1BrMqYU1kyrISohRi0qjmKuRnaq4erNxV87S4PbKPxWiewq7ZSCAQqCSNL2rMcHyJfU6VKCyV5sypHmMn9mtIX5TYiD/SZtvftyo+j4T49xS3kFxopSgGFGDJNhEbbzTfAnMVZAIETNgZB3G9poHB4wJ8NvEKJCjlbUdP8AKo89Immq8rWRAIGbNEiSY1No2+1L6cLuP8NDrRQoZT/KSLBW3mFr6djWf+F2kvNO4R0QuFJSdxeT/wCJGb0POtPjsVICAc0kTHLX9KyPD3iMWpxOocUY5iSCPar+F9W4zCJCG21Agiyr7iQfY0TxPFFLrBSRmS0BzB0F+elPcXwNLjqXitKWolQVNyRa+1o1O1CYtvCBQUQt5SRAAJIE9oH1NMSYVqdaQEnxnGs6c+QZSBJItIsJGle0wRxFaRDbKUpGgN66keH6FgiYsarSwmT1pY26ULWgGUJyCTsVfijl4JScO4sKPiBKli8i1wI5QPrXHY7v10r44rwcG64mx+QRa51+9GfD/CV4dhtBKSrIkKtYwNjqOXvSv46dy8Mw6f53VBX0zfcprXOBQYBFlEJE8jv3OtaZkc9u0ixmMUvOzhm0qXdCy4CEJgAm9s5kxA3mal8I8PypViNFypBSB5QQYPfT60Y0EsMPPGyWkEDvqe5JI96C/wDjh8uYRwq18VZ/8oM+5NOdzS+mK3SXDcEkXsdbDnWW+OOHKQ4xiAoGVZcvKBmn1iPatThmx4oVzJ9pMfiln/yCoZWE7yo9RAE/el/8/aXPyGTCc+CzggSkLjoR071Q68AhwAgZGlAD0iR2r3gBnChk7CI9L/eq1hMZVXJGsXIEWMcqN2HnYzjivDwSAIBzJHLcVb/xApkhJIFyB+OtL/ixwlpuNG8qldienWPer8Iv5FAyCbxyIN/Qxajl8OX0YtpvEoBTCkqAv3+39qGHDRkcaevkEhWsiJSe4imjLjeHYgACJgC5JJJgDckmhUMy3K9XD5va/wBIFVE1gcPiV4cpVfw3U5oGgkQVDqDtT8MpCEgxGZAVcaFQ1G21X8Q4UhwKw5hBHnaPIHWOgMg+h2oZLC0KKleEolCUOIVYwmYKVbzmJkzrRujw6fwuZYTeZgzty9xVfGT4rjbKRKEQVReTsPQfejMJiR4fiKGUIF5VmIAE7aj9KU8NxQdSosyqVKzrMpHYE62jQb7Up5p3+GHEcelpGvS3TkOVIG8Ip1eZdmyLIJgnrG396EaxfjE5wtIRKFWkBQmVA6kG1oorBuZ8T47kpbZQUN5jEkxmV2iwqon/AKU8RP8ADrhJk7dtp+3pTrhPDxifMsZgkg5ZgExr1gaDmelAO5V+M+RJnI2L26nrvHWmHwg/4ZylU5iR2NyPeDVckcTbF8OyrSpISMi02G+n79OtCnCxiXXQfPMbcoI623py0CVKB6EbnrB012POuRggkHvckAEnXzRU1ULcc68G3PDgqULzEaH8TSbB4QPYNCQL5cw5zOs/vWmHxViyjDqSk+dfkHdVjHYTVOFWGGipVkoSEgc4sBHM1U+JrEvYIqxCWgCCo5T3GtaPIW1pQbdtqWLdUriDSjYq8xHImbHsB9a0OPbBfQJH8x+tVfU/CjDYfx2E2kJXmm+oJgnkKMLhUtAVcoQ4T3OWK74YOVJSflUopHKb/j8VLGsFKnTyQQNtSZ9bCpVQqFKLYUmL+mkb1n+GrCH7/wBRB9z+YrX4RrKEJ2CL/Ss5h0NuqzZRmJJJ6zTnhX1qFt58Gq0lszHbv0J9qR4lCkupZEeIrzCTa0mbXGlaXhzIRmbI8qkx32P0JpXw7ApWUKWSXMOS2FxB1IggbAW6zRxvSuU7LhxVtBKHVhtaTdJnuCCNQQda8pP8XcHcXilKAzAhMEwm0aRv3rqvEnfBcK45iMSFpKk5j5tArKcspOYm9aDGgthOUEJICTmJMSYjSwPeKX/CRKQsrIA8wTJHyxY9pCj60yexQdxbLKbpSUuK3BJ+Qe0q9q5b3XVPAXxshDmLwjSlANtpzqI/zJSB6kR0E1o8TiJbRBB1mCKw3xohbvEQG7hoATfX5iOcCQKL4qv/AOxhGf8A9AGYxuuCQewvB51fLjrKcv8A054li8rzSFCUJadeI1BUkWkbwb+1NOFMNtOLIsl3KpKR8tkyopEbzJ7isZ8RPFWKU6CRnAIIkbBJA6HKKt+HVHxC8sqUEBQBkmBElNzABgUvzR+miYxJ8STaCZE3SIVEjrlPvS/44SC20o/8xKspN905vXQUl+FXFJWsOKJU4DdUE6zcmfl2B61TiOLPFYbxKCtaFSFAQF2hJMCIjkOdPjxy1PLlsjWcAX5xm/mA0EX/AGaIdZh0yDbMb6XHPcERpSb4TxKn3hbw0p1XJMRc27firGOMEvnyqSFKORXK0zG0gE1P5uL/AFNMMROZ0q8yYsDYKAGnXlUuAcJ8MuFapQFHIJmBNhHOkbuPUla2iNTmSRIsSb6SBINF4d0rw6m0pylOkAxOoJ99arLvadmdGbb3iPKOYKKDlygzk/BNrxpMUVjHFFaUxEJPuay2F4k4VpCkwT5YjLlOn4q9viLjLi0kLUlRz7762NtqPzexs6NMbiEr8EqH86ECLKC1GInWAkKJHQUuw7/iLcaXqCrw1RqmSIPavMfjGgpLivECkXTOUgHmI36waDw3HG0AwknqSZH0ijLmjZrS8MYjD+Gu3lKSTodRr2rJ/D7xYeUiT4Z+YfyxsruOfKtojhTqk2UgZhcEkiCO2tVJ+EMqpLguIyzMesSPWlPMVfdI+IYItq8RBhJNxsR/VfSOfKiuC8N8cFazAMxMCRpPPXT3qPHfh50JUtS0+EiSUIBuBpemnCXErwzZywIsIg2sCIqtTgPGMNAeHHkgHfa3lGvOs4h3w1u5JhDgjmIPlg+taTFMJU4VIXmc+Uj+iDe3vfrWcxZb8ZWVZQSqFAAmL21F+lX7Ge5W8wMKCV3IULfp6RU3Aq4G2g3J3k0jwPFfCwri0efw5UjMCAYEkW/G9VYz4nCsKMQlK2yQVZbazAvsOvKpy1eyaDwKP4vErdJORiUo0gndXS9q5bZxDrYFmklRJ2MCZqGOxDeHwwbGeXSVKUmLmxKb6JM0ZwXEqXg1KCU5oVDSD5oFjc6q1PLQVXnaPemSaBViUrNiXJ7CYA7QK0b6T4ytJBMGdJ6DWKzT+KSl5tSdvMq2v+k76004jjQHEawpOmhmQQT6WP5p/S+Lk4fw4aBJNlhI+byqF7aDN+etN8ezmzAmJHLbcVleHJWgPLzHxPL5tdJIH+UAaUxxHHFpw7S3EhTihzyiSJ22FvapxWmmJT4bDq9soSNu/vJpBwPCgEJ5E+wM1eviinMDYJzA+dIJiffl+ar4DiQHASfm9p9aPg+tQ2j/ABEnnI96RJSUYzEAag5x2WEk/UU88QCDOhpRx58tcQkCfFZtylAUUzpItFLh4vmF4njS2vLOwJsN/SupZxn4kSFIJRJU2lXyotOo819Qa6tENphvhnCpBypf8wy6SQOhNE4XgLLbqHUh7OkRdJvyzeW8TQKcWoKdhyCiApJPlQcuY2iySm5N9zXp4stKkFTwIdMJT/Vaf8M7nQ8oNc9roHutpKwtxhRubpAzG+pIINSeYbWZGHWkTIMDNPPXWeZqjDrKlE5ibSlBMmBmBWehII5eUxVeG4k6XfCFlKBUoRGQZsqQJ5wf/Go2nkHowiSfIyb6lYBOlrkk9ahhODtAq8RpwybAJ8p7gGLmqUY14uqZkiEhWaPNCpyiNlEpPSKsc4stpxLalFxSgYABBEEap7EX3p7fU5PFg4SgQpxhQgz5ElPtlINW4/CNK+RlUTBJQvNpJkkzyodfG1qzNwQpMBQ0udAI1MEGq2cU+hxDYWMpbKzmBJkKCSL9x2onK+FZPReC4dhklUh4TqAhYB7wm9crAtAhRaWmDqEEH0i9FKxjhbUSShY0GpNpB6Ty1ofheMddVLgU3ASCCLEkwInXv/antLOL15pkXaaccUf6kqJjurQVWzhGbeI04lU3ypXEf6bULieJYleE8ZtXnClZUJ3SlRSSRztoI1FWKx7y1ttp85JzZ1SPLlbIzDUKBVEVXe6XWCXWWicvhKCJkEtn7/NrRKmWDdDSio/1pX93NKrxHFnUojIFuFMpSkgScxTBzcom21V8Qx7rS20khSVyJOmYbDlsRNEt7osnURxeCE+fDNuE7gFMelAupwRWEDDkqJgDwlG+nOmLzqs0F1aUqBH8pUFRmmSNIm0RVWFYUrxGnPDzH5VyCqIvmSDayue+1KarJ/BjuLDbJd85bCc8pTMiJtGtqzyvjzCkhaXh1sfseX4rb4bDIbbS3YgJCQnUWAGp271g8L/8RYRCszhU4sLKpmEm8hJReQO961nCWds7ys8N+OY4OYF5ScxSW1GYIAkWmR19KlwSDhcNBg+Gm3+nn9ad8Q4b42HcYQpCQpBSMwMAm2otHPegWsGWGEsqKZSE/KZEARIPLNNH4wv3pM4yUYpSNlgK95/IpKngrTmJeQtZStKiRBEEdJFaLibqfHw6gqc3lJ94q1riIS6UZ20rcjKlRuJtpH5pSiwA9wLDrSGy8rLvlBAt6Gxqj/g2HQ2Ww7mEmBdRvrMU9exriFhoohSgYUNLa21Bv2pZ/GOFZbulXzJVsRvIi0G3rT2jIG4nwXDOtCXCCIjUG1t+lLsBwVpCxDq0kEXBAPpanaeKLK/CgeIBPm0I/wC0j9ihP4993L4aSErF1f0wSDKu9o1tU7cwZN0p49wZkvoXnnzjNlAE3mTAi+mgo7GcFw+cOeKSYsARbtud67i7+U5CSHEgQUzBMgWG/vvNDYPjeZZacUQTKQRNyRaI+/On+qPzBiOH4VwFJJAIuUqUDbn07iqsXw7DhaIPipB2F9NSEi8UsaD7biEuLymfmEwobf6h+aaq+I1BWRUBUSkzM8z++VG4MlUYhpkDyApzSCIN+UpIkRrNKGODtlaswUkAWUM+t4sP3emTfECsmQsoPObdR351BCTmTlczJJgyL6E87kRR3gyKltLgBKiexM/Ua+tMuIIw7q2XVuFK20FIBQYObmI1pfxFxTKdcwNswO/IzpavQ+v+EUUQorza+39xRxp2KnPh5pQRDq4SnLOQ3gm58vWuq3ggT4CVLBWVjNIJEA7aaiK6q/UT2Yfw04xbapy4hE2OphTax7EGocIwCFuYZyJQhlYSk3I/lEn+owBYCoKxC1ZHEpUkhvKDuC48lMyNDkQT0zVLDYnKGyJCcmJcI5yVZR2sawdBlw7BLDLilK+ZTgTzCJkDsDJ9TzpVwlpSXmEmZLLgWDeSHlnMZ6yQetevPk4fDoKoJLecgwQkElEDbMsKv/29aLZObGqIOVLbaEEjUZleIQO4IB2ikYrCjJxJ+DIcQ2oGJmIFvWR61Vw5S14513POVAGgFjdOUbTGY89KowWOK33H3CEJgKQIhKUIBV3uZJJ/tUsDj0pUptXzPEhH+VGVMkjQEhUc8poSjwx9x5t95ZH/ADCUpgApSiZmNyTPp0q/h7Cv+IPKKlKIJSiSSlIUEqygGwTN/Wq+CcTaRhkkx/iqxDsRcpTnUbf5SAKqw2NH8YszCVNNKnQQEBRJ5WBntRRDxsyt9synKlATcglMkqUT/Vnt2A50LwPAlDJcClKOYyFKKjnByk3mSYqTGLC8RmSoEOMlVjNiU5fcfmoYfEHPlEx4zgAm0CViR3kA9jtTLxRg2lucMLUyVFxCYsfmURJG5Ewe1DNJVOGDa1CVgrJ1htKQUm8mSm/ai+AYtIw8Exl85MWTCufOq+DPFSkOrgZ3HFXtGYEp+oA9aohqkOfxOdKCtKEhFh1lYBO4m3UGrOItulbRhRQnP4iRACp+VQJN8pAPP61VwrjgSGQkFxK1OQdwJkTOpk/W2lE8V+JQphfgoJXn8IZhab3ndMg6axRAV8beXDaVwgl35gmJAMCINtQZ5TNCs8cLTbuMDcAKhIBVK0gkZrmBJUT1tNVcUxC1MqS4olZU4EkJCYR5QojvMDvRmMLQw5bcWgZWw2QFJBCiMxtt/V2FKK1qMPjkry5jOdIVJtaLaaXp0xw9Sk5gRcWtr/vWSZwhDbCxu0mbeg/2rb8PxQLIVskH/wBZBj2rp4fxhz/pCp8BaoMWMi4iLz6Vk8Bxr+IbdehWXKAkm0gKjN2Jv2invEGSovOAxlbWTHUED71ncTjmPCUhs5QlsQkJV8qQLaa2tz1p1G6qcc8yADaUmeR8w/Snb7A8ZJgT4cTvqms6lPl0+YIOukSonvqLU+fcHjW/lQZG+gMexHvWXJpxVcXfccxuHEkBEE6wVHMDJ3hAIjrUnMWtnEKC0yyQkpUkyrMSJSoKO5NojSlysU4XS+pRyJazhFoCinKAP/6TauxLilOsSqZgHYZ0kpUYHVQMUUD1yccpAyBPhJWCoSpBEg7xcHXoKhwpaUsLcCcy0KWnJO89ec69aBZ4iXcQi0NuJlJm+acq0m0WjXU2ofE8TyN4gpbAjwyI/mKzImNwkGR01qacTwjzrwEqALqHVlOUeVIhIDatQdSTyFX8LxDTi3iG8hZUACoj5cpTIG24jlFA4aE4pQB8qVhbZ5pdRJT2IUYGxBqlpwoxLim4IUwSOSjMD6xQDvG8O8eG0WgyTytsPWkeBwZRjlh0grQ3AIACSIgHobz3orE4l1KSpLmVQVokJ0sJnWJmap4nih4/jjyodQlCiT8ivmSSP6TcTzFKXejz6p4aXklxjKc85gVJMKAVOaRYSIBjvRuKwLeJhSSUEHMFCNRaeWlp3qt/E5z4IsgDM7JmElJEZ0qBC817GIPUChsPjHPDAbHhEEgSkEZbAayJ3N+lMhWPwrow+aG1lM5gQRmTexGk6e1q9wzGZkIbOSUAp0m4JNv+0zf1qDXF1ltaHSpUgwcosRAMAbEH6GhuH41xBbBUlWVxXmAgFIaJgdb/AEpynYp4PxQNtBEAgExeuqhzFBhSkZc8qKhEWBNk9xXU8S2brDDbYcWpbaZhKhdVzMCL5ZGhqpOJwWUQtXlSpA8irpVOYERpKiek2rq6p/Mxpr0qwSoPikEJCSMioIT8s+U6dK5BwgcLnjKC1FRUAF5TNjIKftyFdXUfmGh4GGAUA8pSVpKMqguINrEAEW3mrXcNhSrP45CikJICFQQBlj5bWO0V7XUfmE8Z4Phob/xoCErbjKsylQvPl+0a1Z/wnDgmHZCm/CIKVXTtJI1HMdjNdXUWEsb4cwEXfgkRZoi0RqkD32iuHDmZ/wDyFCTmVCIzHIUgm2oF7Re5r2up4MSw3C2Wk5fHKwREFEbgkyBzGh512FwDSQE+NnCVApzIUIjSYFwK6uoyEpTg22g2ErzZCSDBEyTII5foKuRw9BbKQSRmzJNpQbi0i4uReurqLAg5wpslZK1EKy+UiBFpEi8EiSN4FCL+G2yTLhu54hhtN17EkibAwLwBXV1TFVpw8UBtO4SATbXWQNrq1phgkENkAJShWY2nSTMAaSZ966urSJ5QvIAS8gH5kG8XAiRB6TodKy7HAgVZkuKKgI81/vXV1Xx8Z8oOT8HIW2lHiKATpAggTOWZuB+BTFv4XCVKcDyvOIMpkC0TE3taurqJOx8UYngbZbALgMKknKoSASYsLCTPO1DD4fbzJKnpyrUs+QgSog7XgQLD3rq6iwRDDfDjaEIIeBKFKUJQdTAGkWEC25uaCd+F/wDDU1nkSCCLXEwdL6mvK6psip0qX8PjM2or8yYTIJGYAkhKhEEDnrUEcESlKvOAcqRPmPymRqI/WurqMFW/wTZTBeuZB8h31212qt/hzJyw6LQLoOn/AIGurqc4wIvcPw4SQh8jpkN+d8u9vaq20MgBPikDfyn3Pl+1dXUZBIubVhEnMXXFGdk84mZAnSO1VhnClJSXlqTJUAUHMCQUmCAIkHTSurqDxS5gMEqJefEACwF4ESZGprq6upj8x//Z"/>
          <p:cNvSpPr>
            <a:spLocks noChangeAspect="1" noChangeArrowheads="1"/>
          </p:cNvSpPr>
          <p:nvPr/>
        </p:nvSpPr>
        <p:spPr bwMode="auto">
          <a:xfrm>
            <a:off x="0" y="-830263"/>
            <a:ext cx="2628900"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2" name="Picture 11" descr="lasssssss.jpg"/>
          <p:cNvPicPr>
            <a:picLocks noChangeAspect="1"/>
          </p:cNvPicPr>
          <p:nvPr/>
        </p:nvPicPr>
        <p:blipFill>
          <a:blip r:embed="rId3" cstate="print"/>
          <a:stretch>
            <a:fillRect/>
          </a:stretch>
        </p:blipFill>
        <p:spPr>
          <a:xfrm>
            <a:off x="6172200" y="457200"/>
            <a:ext cx="2603500" cy="31242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5400" y="990600"/>
            <a:ext cx="2557110" cy="400110"/>
          </a:xfrm>
          <a:prstGeom prst="rect">
            <a:avLst/>
          </a:prstGeom>
          <a:noFill/>
        </p:spPr>
        <p:txBody>
          <a:bodyPr wrap="none" rtlCol="0">
            <a:spAutoFit/>
          </a:bodyPr>
          <a:lstStyle/>
          <a:p>
            <a:r>
              <a:rPr lang="en-US" sz="2000" b="1" dirty="0" smtClean="0"/>
              <a:t>Daily task/ Movement</a:t>
            </a:r>
            <a:endParaRPr lang="en-US" sz="2000" b="1" dirty="0"/>
          </a:p>
        </p:txBody>
      </p:sp>
      <p:cxnSp>
        <p:nvCxnSpPr>
          <p:cNvPr id="5" name="Straight Arrow Connector 4"/>
          <p:cNvCxnSpPr/>
          <p:nvPr/>
        </p:nvCxnSpPr>
        <p:spPr>
          <a:xfrm>
            <a:off x="3733800" y="1295400"/>
            <a:ext cx="1676400" cy="3333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14400" y="2057400"/>
            <a:ext cx="3581400" cy="830997"/>
          </a:xfrm>
          <a:prstGeom prst="rect">
            <a:avLst/>
          </a:prstGeom>
          <a:noFill/>
        </p:spPr>
        <p:txBody>
          <a:bodyPr wrap="square" rtlCol="0">
            <a:spAutoFit/>
          </a:bodyPr>
          <a:lstStyle/>
          <a:p>
            <a:r>
              <a:rPr lang="en-US" sz="2400" b="1" dirty="0" smtClean="0"/>
              <a:t>  Expression on faces- hard to see in </a:t>
            </a:r>
            <a:r>
              <a:rPr lang="en-US" sz="2400" b="1" dirty="0" err="1" smtClean="0"/>
              <a:t>pic</a:t>
            </a:r>
            <a:r>
              <a:rPr lang="en-US" sz="2400" b="1" dirty="0" smtClean="0"/>
              <a:t> </a:t>
            </a:r>
            <a:r>
              <a:rPr lang="en-US" sz="2400" b="1" dirty="0" smtClean="0">
                <a:sym typeface="Wingdings" pitchFamily="2" charset="2"/>
              </a:rPr>
              <a:t></a:t>
            </a:r>
            <a:endParaRPr lang="en-US" sz="2400" b="1" dirty="0"/>
          </a:p>
        </p:txBody>
      </p:sp>
      <p:cxnSp>
        <p:nvCxnSpPr>
          <p:cNvPr id="9" name="Straight Arrow Connector 8"/>
          <p:cNvCxnSpPr/>
          <p:nvPr/>
        </p:nvCxnSpPr>
        <p:spPr>
          <a:xfrm flipV="1">
            <a:off x="3581400" y="2057400"/>
            <a:ext cx="3352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38200" y="3048000"/>
            <a:ext cx="3296736" cy="1200329"/>
          </a:xfrm>
          <a:prstGeom prst="rect">
            <a:avLst/>
          </a:prstGeom>
          <a:noFill/>
        </p:spPr>
        <p:txBody>
          <a:bodyPr wrap="none" rtlCol="0">
            <a:spAutoFit/>
          </a:bodyPr>
          <a:lstStyle/>
          <a:p>
            <a:r>
              <a:rPr lang="en-US" sz="2400" b="1" dirty="0" smtClean="0"/>
              <a:t>Looks Perfect/Idealized/</a:t>
            </a:r>
          </a:p>
          <a:p>
            <a:r>
              <a:rPr lang="en-US" sz="2400" b="1" dirty="0" smtClean="0"/>
              <a:t>Active Body</a:t>
            </a:r>
          </a:p>
          <a:p>
            <a:endParaRPr lang="en-US" sz="2400" b="1" dirty="0"/>
          </a:p>
        </p:txBody>
      </p:sp>
      <p:cxnSp>
        <p:nvCxnSpPr>
          <p:cNvPr id="13" name="Straight Arrow Connector 12"/>
          <p:cNvCxnSpPr/>
          <p:nvPr/>
        </p:nvCxnSpPr>
        <p:spPr>
          <a:xfrm flipV="1">
            <a:off x="3886200" y="2895600"/>
            <a:ext cx="2286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219200" y="4572000"/>
            <a:ext cx="2126801" cy="461665"/>
          </a:xfrm>
          <a:prstGeom prst="rect">
            <a:avLst/>
          </a:prstGeom>
          <a:noFill/>
        </p:spPr>
        <p:txBody>
          <a:bodyPr wrap="none" rtlCol="0">
            <a:spAutoFit/>
          </a:bodyPr>
          <a:lstStyle/>
          <a:p>
            <a:r>
              <a:rPr lang="en-US" sz="2400" b="1" dirty="0" smtClean="0"/>
              <a:t>Bodies covered</a:t>
            </a:r>
            <a:endParaRPr lang="en-US" sz="2400" b="1" dirty="0"/>
          </a:p>
        </p:txBody>
      </p:sp>
      <p:cxnSp>
        <p:nvCxnSpPr>
          <p:cNvPr id="17" name="Straight Arrow Connector 16"/>
          <p:cNvCxnSpPr>
            <a:stCxn id="16" idx="3"/>
          </p:cNvCxnSpPr>
          <p:nvPr/>
        </p:nvCxnSpPr>
        <p:spPr>
          <a:xfrm flipV="1">
            <a:off x="3346001" y="4191001"/>
            <a:ext cx="2140399" cy="6118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371600" y="5562600"/>
            <a:ext cx="3382721" cy="461665"/>
          </a:xfrm>
          <a:prstGeom prst="rect">
            <a:avLst/>
          </a:prstGeom>
          <a:noFill/>
        </p:spPr>
        <p:txBody>
          <a:bodyPr wrap="none" rtlCol="0">
            <a:spAutoFit/>
          </a:bodyPr>
          <a:lstStyle/>
          <a:p>
            <a:r>
              <a:rPr lang="en-US" sz="2400" b="1" dirty="0" smtClean="0"/>
              <a:t>Lots of background/color</a:t>
            </a:r>
            <a:endParaRPr lang="en-US" sz="2400" b="1" dirty="0"/>
          </a:p>
        </p:txBody>
      </p:sp>
      <p:cxnSp>
        <p:nvCxnSpPr>
          <p:cNvPr id="20" name="Straight Arrow Connector 19"/>
          <p:cNvCxnSpPr/>
          <p:nvPr/>
        </p:nvCxnSpPr>
        <p:spPr>
          <a:xfrm flipV="1">
            <a:off x="3429000" y="4648200"/>
            <a:ext cx="17526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096000" y="304800"/>
            <a:ext cx="2584490" cy="523220"/>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sz="2800" dirty="0" smtClean="0"/>
              <a:t>Renaissance Art</a:t>
            </a:r>
            <a:endParaRPr lang="en-US" sz="2800" dirty="0"/>
          </a:p>
        </p:txBody>
      </p:sp>
      <p:pic>
        <p:nvPicPr>
          <p:cNvPr id="27" name="Picture 26" descr="school.bmp"/>
          <p:cNvPicPr>
            <a:picLocks noChangeAspect="1"/>
          </p:cNvPicPr>
          <p:nvPr/>
        </p:nvPicPr>
        <p:blipFill>
          <a:blip r:embed="rId2" cstate="print"/>
          <a:stretch>
            <a:fillRect/>
          </a:stretch>
        </p:blipFill>
        <p:spPr>
          <a:xfrm>
            <a:off x="5105400" y="1676400"/>
            <a:ext cx="4038601" cy="44196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029200" cy="1143000"/>
          </a:xfrm>
        </p:spPr>
        <p:txBody>
          <a:bodyPr/>
          <a:lstStyle/>
          <a:p>
            <a:r>
              <a:rPr lang="en-US" dirty="0" smtClean="0"/>
              <a:t>Leonardo Da Vinci</a:t>
            </a:r>
            <a:endParaRPr lang="en-US" dirty="0"/>
          </a:p>
        </p:txBody>
      </p:sp>
      <p:sp>
        <p:nvSpPr>
          <p:cNvPr id="4" name="TextBox 3"/>
          <p:cNvSpPr txBox="1"/>
          <p:nvPr/>
        </p:nvSpPr>
        <p:spPr>
          <a:xfrm>
            <a:off x="6029324" y="3028500"/>
            <a:ext cx="3149311" cy="193899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2000" b="1" dirty="0"/>
              <a:t>It had long since come to my attention that people of accomplishment rarely sat back and let things happen to them. They went out and happened to things. </a:t>
            </a:r>
          </a:p>
        </p:txBody>
      </p:sp>
      <p:sp>
        <p:nvSpPr>
          <p:cNvPr id="5" name="Content Placeholder 4"/>
          <p:cNvSpPr>
            <a:spLocks noGrp="1"/>
          </p:cNvSpPr>
          <p:nvPr>
            <p:ph idx="1"/>
          </p:nvPr>
        </p:nvSpPr>
        <p:spPr/>
        <p:txBody>
          <a:bodyPr/>
          <a:lstStyle/>
          <a:p>
            <a:r>
              <a:rPr lang="en-US" dirty="0" smtClean="0"/>
              <a:t>Painter</a:t>
            </a:r>
          </a:p>
          <a:p>
            <a:r>
              <a:rPr lang="en-US" dirty="0" smtClean="0"/>
              <a:t>Architect</a:t>
            </a:r>
          </a:p>
          <a:p>
            <a:r>
              <a:rPr lang="en-US" dirty="0" smtClean="0"/>
              <a:t>Engineer</a:t>
            </a:r>
          </a:p>
          <a:p>
            <a:r>
              <a:rPr lang="en-US" dirty="0" smtClean="0"/>
              <a:t>“The Renaissance Man”</a:t>
            </a:r>
            <a:endParaRPr lang="en-US" dirty="0"/>
          </a:p>
        </p:txBody>
      </p:sp>
      <p:pic>
        <p:nvPicPr>
          <p:cNvPr id="1027" name="Picture 3" descr="C:\Users\Lyndsey\Downloads\leo.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29325" y="0"/>
            <a:ext cx="2495550" cy="3021573"/>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descr="C:\Users\Lyndsey\Downloads\mona.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106823" y="4956235"/>
            <a:ext cx="2466975" cy="18478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4360277" y="6140605"/>
            <a:ext cx="1669047" cy="523220"/>
          </a:xfrm>
          <a:prstGeom prst="rect">
            <a:avLst/>
          </a:prstGeom>
          <a:noFill/>
        </p:spPr>
        <p:txBody>
          <a:bodyPr wrap="none" rtlCol="0">
            <a:spAutoFit/>
          </a:bodyPr>
          <a:lstStyle/>
          <a:p>
            <a:r>
              <a:rPr lang="en-US" sz="2800" dirty="0" smtClean="0"/>
              <a:t>Mona Lisa</a:t>
            </a:r>
            <a:endParaRPr lang="en-US" sz="2800" dirty="0"/>
          </a:p>
        </p:txBody>
      </p:sp>
      <p:pic>
        <p:nvPicPr>
          <p:cNvPr id="1029" name="Picture 5" descr="C:\Users\Lyndsey\Downloads\last.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0340" y="4495800"/>
            <a:ext cx="4109937" cy="21680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264237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1027</TotalTime>
  <Words>437</Words>
  <Application>Microsoft Office PowerPoint</Application>
  <PresentationFormat>On-screen Show (4:3)</PresentationFormat>
  <Paragraphs>64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Learner Outcome</vt:lpstr>
      <vt:lpstr>Entrance Slip</vt:lpstr>
      <vt:lpstr>Classical Period 500B.C. – 500A.D.</vt:lpstr>
      <vt:lpstr>Slide 4</vt:lpstr>
      <vt:lpstr>Medieval Art  500-1400A.D.</vt:lpstr>
      <vt:lpstr>Slide 6</vt:lpstr>
      <vt:lpstr>Renaissance  1400A.D.-1650A.D.</vt:lpstr>
      <vt:lpstr>Slide 8</vt:lpstr>
      <vt:lpstr>Leonardo Da Vinci</vt:lpstr>
      <vt:lpstr>Michelangelo</vt:lpstr>
      <vt:lpstr>Sistine Chapel  Rome Italy</vt:lpstr>
      <vt:lpstr>Sandro Botticelli</vt:lpstr>
      <vt:lpstr>Slide 13</vt:lpstr>
      <vt:lpstr>Learning Stations</vt:lpstr>
      <vt:lpstr>Exit Slip</vt:lpstr>
    </vt:vector>
  </TitlesOfParts>
  <Company>fcps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Classical Period</dc:title>
  <dc:creator>lwt</dc:creator>
  <cp:lastModifiedBy>lthurston</cp:lastModifiedBy>
  <cp:revision>71</cp:revision>
  <dcterms:created xsi:type="dcterms:W3CDTF">2012-09-05T19:42:57Z</dcterms:created>
  <dcterms:modified xsi:type="dcterms:W3CDTF">2013-09-06T14:46:14Z</dcterms:modified>
</cp:coreProperties>
</file>