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ink/ink4.xml" ContentType="application/inkml+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ink/ink2.xml" ContentType="application/inkml+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ink/ink3.xml" ContentType="application/inkml+xml"/>
  <Override PartName="/ppt/slides/slide11.xml" ContentType="application/vnd.openxmlformats-officedocument.presentationml.slide+xml"/>
  <Override PartName="/ppt/slides/slide20.xml" ContentType="application/vnd.openxmlformats-officedocument.presentationml.slide+xml"/>
  <Override PartName="/ppt/ink/ink1.xml" ContentType="application/inkml+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40"/>
  </p:notesMasterIdLst>
  <p:handoutMasterIdLst>
    <p:handoutMasterId r:id="rId41"/>
  </p:handoutMasterIdLst>
  <p:sldIdLst>
    <p:sldId id="277" r:id="rId5"/>
    <p:sldId id="276" r:id="rId6"/>
    <p:sldId id="264" r:id="rId7"/>
    <p:sldId id="265" r:id="rId8"/>
    <p:sldId id="266" r:id="rId9"/>
    <p:sldId id="267" r:id="rId10"/>
    <p:sldId id="262" r:id="rId11"/>
    <p:sldId id="257" r:id="rId12"/>
    <p:sldId id="258" r:id="rId13"/>
    <p:sldId id="259" r:id="rId14"/>
    <p:sldId id="260" r:id="rId15"/>
    <p:sldId id="261" r:id="rId16"/>
    <p:sldId id="263" r:id="rId17"/>
    <p:sldId id="268" r:id="rId18"/>
    <p:sldId id="270" r:id="rId19"/>
    <p:sldId id="279" r:id="rId20"/>
    <p:sldId id="280" r:id="rId21"/>
    <p:sldId id="281" r:id="rId22"/>
    <p:sldId id="282" r:id="rId23"/>
    <p:sldId id="283" r:id="rId24"/>
    <p:sldId id="284" r:id="rId25"/>
    <p:sldId id="285" r:id="rId26"/>
    <p:sldId id="286" r:id="rId27"/>
    <p:sldId id="287" r:id="rId28"/>
    <p:sldId id="288" r:id="rId29"/>
    <p:sldId id="289" r:id="rId30"/>
    <p:sldId id="290" r:id="rId31"/>
    <p:sldId id="291" r:id="rId32"/>
    <p:sldId id="292" r:id="rId33"/>
    <p:sldId id="293" r:id="rId34"/>
    <p:sldId id="294" r:id="rId35"/>
    <p:sldId id="278" r:id="rId36"/>
    <p:sldId id="275" r:id="rId37"/>
    <p:sldId id="272" r:id="rId38"/>
    <p:sldId id="273" r:id="rId39"/>
  </p:sldIdLst>
  <p:sldSz cx="9144000" cy="6858000" type="screen4x3"/>
  <p:notesSz cx="6858000" cy="92265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615" autoAdjust="0"/>
    <p:restoredTop sz="86355" autoAdjust="0"/>
  </p:normalViewPr>
  <p:slideViewPr>
    <p:cSldViewPr>
      <p:cViewPr varScale="1">
        <p:scale>
          <a:sx n="88" d="100"/>
          <a:sy n="88" d="100"/>
        </p:scale>
        <p:origin x="-384" y="-108"/>
      </p:cViewPr>
      <p:guideLst>
        <p:guide orient="horz" pos="2160"/>
        <p:guide pos="2880"/>
      </p:guideLst>
    </p:cSldViewPr>
  </p:slideViewPr>
  <p:outlineViewPr>
    <p:cViewPr>
      <p:scale>
        <a:sx n="33" d="100"/>
        <a:sy n="33" d="100"/>
      </p:scale>
      <p:origin x="0" y="99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3.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4.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0.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132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1328"/>
          </a:xfrm>
          <a:prstGeom prst="rect">
            <a:avLst/>
          </a:prstGeom>
        </p:spPr>
        <p:txBody>
          <a:bodyPr vert="horz" lIns="91440" tIns="45720" rIns="91440" bIns="45720" rtlCol="0"/>
          <a:lstStyle>
            <a:lvl1pPr algn="r">
              <a:defRPr sz="1200"/>
            </a:lvl1pPr>
          </a:lstStyle>
          <a:p>
            <a:fld id="{09C31F89-B196-44F1-8FD6-960B4ADFA6E5}" type="datetimeFigureOut">
              <a:rPr lang="en-US" smtClean="0"/>
              <a:pPr/>
              <a:t>8/22/2013</a:t>
            </a:fld>
            <a:endParaRPr lang="en-US"/>
          </a:p>
        </p:txBody>
      </p:sp>
      <p:sp>
        <p:nvSpPr>
          <p:cNvPr id="4" name="Footer Placeholder 3"/>
          <p:cNvSpPr>
            <a:spLocks noGrp="1"/>
          </p:cNvSpPr>
          <p:nvPr>
            <p:ph type="ftr" sz="quarter" idx="2"/>
          </p:nvPr>
        </p:nvSpPr>
        <p:spPr>
          <a:xfrm>
            <a:off x="0" y="8763621"/>
            <a:ext cx="2971800" cy="46132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763621"/>
            <a:ext cx="2971800" cy="461328"/>
          </a:xfrm>
          <a:prstGeom prst="rect">
            <a:avLst/>
          </a:prstGeom>
        </p:spPr>
        <p:txBody>
          <a:bodyPr vert="horz" lIns="91440" tIns="45720" rIns="91440" bIns="45720" rtlCol="0" anchor="b"/>
          <a:lstStyle>
            <a:lvl1pPr algn="r">
              <a:defRPr sz="1200"/>
            </a:lvl1pPr>
          </a:lstStyle>
          <a:p>
            <a:fld id="{09F3638A-7EA8-4379-999B-862167DC9115}" type="slidenum">
              <a:rPr lang="en-US" smtClean="0"/>
              <a:pPr/>
              <a:t>‹#›</a:t>
            </a:fld>
            <a:endParaRPr lang="en-US"/>
          </a:p>
        </p:txBody>
      </p:sp>
    </p:spTree>
    <p:extLst>
      <p:ext uri="{BB962C8B-B14F-4D97-AF65-F5344CB8AC3E}">
        <p14:creationId xmlns="" xmlns:p14="http://schemas.microsoft.com/office/powerpoint/2010/main" val="724330157"/>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40" units="1/cm"/>
          <inkml:channelProperty channel="Y" name="resolution" value="40" units="1/cm"/>
        </inkml:channelProperties>
      </inkml:inkSource>
      <inkml:timestamp xml:id="ts0" timeString="2012-09-20T13:17:09.489"/>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12,'24'0,"95"0,48 0,23 0,1 0,70 0,1 0,-24 0,-48 0,-23 0,-48 0,-48 0,-23 0,-1 0,25 0,166 0,48 0,0 0,-72 0,-24 0,-23 0,-24 0,-48 0,-24 0,0 0,0 0,-23 0,0 0,-1 0,-23 0,24 0,-24 0,-1 0,-23 0,24 0,-24 0,24 0,0 0,0 0,23 0,-23 0,0 0,0 0,47 0,-47 0,-24 0,48 0,-48 0,23 0,-23 0,24 0,-24 0,24 0,0 0,23 0,1 0,0 0,-1 0,1 0,-24 0,23 0,-47 0,24 0,0 0,-24 0,0 0,0 3,0-3,0 0</inkml:trace>
</inkml:ink>
</file>

<file path=ppt/ink/ink2.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40" units="1/cm"/>
          <inkml:channelProperty channel="Y" name="resolution" value="40" units="1/cm"/>
        </inkml:channelProperties>
      </inkml:inkSource>
      <inkml:timestamp xml:id="ts0" timeString="2012-09-20T13:17:36.880"/>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0-1,'0'0,"71"0,48 0,96 0,-192 0,192 0,118 0,72 24,-24-24,24 0,-72 0,-71 0,0 0,-72 0,1 0,-72 0,0 0,0 0,-47 0,-49 0,-23 0,72 0,166 0,167 0,-24 0,24 0,-24 0,-24 0,-24 0,-47 0,0 0,-24 0,-48 0,-24 0,-23 0,0 23,-48-23,-24 0,-23 0,-1 0,-23 0,-48 0,47 0,215 0,72 0,47 0,23 0,-23 0,-47 47,-49 1,-46-2,-49-22,-71 23,24-23,-48-1,-23-23,-1 0,1 0,-1 0,-23 0,-1 0,1 24,0-1,-1-23,1 24,-1 0,1-24,0 0,-1 0,49 0,-49 47,1-47,-1 23,1-23,23 0,-23 0,0 0,23 0,-23 0,23 0,-23 0,-1 24,1-24,24 0,-25 0,-23 0,24 0,-25 0,49 0,-1 0,-47 0,24 0,-24 0,23 0,-23 0,-24 0,48 0,-48 0,23 0,-23-24,48 1,-48 23,24 0,0 0,-24-24,47 1,25 23,-25-24,-23 24,24-24,-1 24,-23 0,-24 0,24 0,0 0,-24 0,24 0,-24-23,0 23,23 0,-23 0,24 0,24-24,-24 24,0 0,-1 0,-23 0,24-23,0 23</inkml:trace>
</inkml:ink>
</file>

<file path=ppt/ink/ink3.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40" units="1/cm"/>
          <inkml:channelProperty channel="Y" name="resolution" value="40" units="1/cm"/>
        </inkml:channelProperties>
      </inkml:inkSource>
      <inkml:timestamp xml:id="ts0" timeString="2012-09-20T13:17:42.068"/>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18,'47'0,"1"0,24 0,47 0,71 0,24 0,72 0,-24 0,24 0,-23 0,23 0,-25 0,-46 0,23 0,0 0,-47 0,-1 0,-23 0,-1 0,1 0,-24 0,-48 0,24 0,-47 0,-25 0,1 0,0 0,-25 0,25 0,23 0,-23 0,24 0,-24 0,143 0,23 0,24 0,-95 0,24 0,-72 0,-24 0,1 0,-25 0,1 0,-48 0,48 0,-48 0,23 0,-23 0,0 0,0 0,24 0,-24 0,24 0,-24 0,48 0,-48 0,24 0,-24 0,23 0,-23 0,24 0,0 0,-24 2,0-2,0 0,0 0</inkml:trace>
</inkml:ink>
</file>

<file path=ppt/ink/ink4.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40" units="1/cm"/>
          <inkml:channelProperty channel="Y" name="resolution" value="40" units="1/cm"/>
        </inkml:channelProperties>
      </inkml:inkSource>
      <inkml:timestamp xml:id="ts0" timeString="2012-09-20T13:17:55.614"/>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20,'24'0,"47"0,24 0,48 0,-48 0,24 0,24 0,-143 0,72 0,47 0,47 0,1 0,-143 0,47 0,48 0,48 0,-48 0,49 0,-73 0,-71 0,0 0,47 0,48 0,48 0,-24 0,-24 0,-48 0,25 20,-25-20,0 0,-23 0,24 0,-1 0,-23 19,23 1,-23-20,-1 0,-47 0,24 0,0 20,0-20,-24 0,0 0,0 20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196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1963"/>
          </a:xfrm>
          <a:prstGeom prst="rect">
            <a:avLst/>
          </a:prstGeom>
        </p:spPr>
        <p:txBody>
          <a:bodyPr vert="horz" lIns="91440" tIns="45720" rIns="91440" bIns="45720" rtlCol="0"/>
          <a:lstStyle>
            <a:lvl1pPr algn="r">
              <a:defRPr sz="1200"/>
            </a:lvl1pPr>
          </a:lstStyle>
          <a:p>
            <a:fld id="{06F736DF-DACA-4E4F-8391-AAE93BAC20A6}" type="datetimeFigureOut">
              <a:rPr lang="en-US" smtClean="0"/>
              <a:pPr/>
              <a:t>8/22/2013</a:t>
            </a:fld>
            <a:endParaRPr lang="en-US"/>
          </a:p>
        </p:txBody>
      </p:sp>
      <p:sp>
        <p:nvSpPr>
          <p:cNvPr id="4" name="Slide Image Placeholder 3"/>
          <p:cNvSpPr>
            <a:spLocks noGrp="1" noRot="1" noChangeAspect="1"/>
          </p:cNvSpPr>
          <p:nvPr>
            <p:ph type="sldImg" idx="2"/>
          </p:nvPr>
        </p:nvSpPr>
        <p:spPr>
          <a:xfrm>
            <a:off x="1123950" y="692150"/>
            <a:ext cx="4610100" cy="3459163"/>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83088"/>
            <a:ext cx="5486400" cy="4151312"/>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63000"/>
            <a:ext cx="2971800" cy="46196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763000"/>
            <a:ext cx="2971800" cy="461963"/>
          </a:xfrm>
          <a:prstGeom prst="rect">
            <a:avLst/>
          </a:prstGeom>
        </p:spPr>
        <p:txBody>
          <a:bodyPr vert="horz" lIns="91440" tIns="45720" rIns="91440" bIns="45720" rtlCol="0" anchor="b"/>
          <a:lstStyle>
            <a:lvl1pPr algn="r">
              <a:defRPr sz="1200"/>
            </a:lvl1pPr>
          </a:lstStyle>
          <a:p>
            <a:fld id="{8549FDDA-43A2-4E92-B6FD-C310F744F8EA}" type="slidenum">
              <a:rPr lang="en-US" smtClean="0"/>
              <a:pPr/>
              <a:t>‹#›</a:t>
            </a:fld>
            <a:endParaRPr lang="en-US"/>
          </a:p>
        </p:txBody>
      </p:sp>
    </p:spTree>
    <p:extLst>
      <p:ext uri="{BB962C8B-B14F-4D97-AF65-F5344CB8AC3E}">
        <p14:creationId xmlns="" xmlns:p14="http://schemas.microsoft.com/office/powerpoint/2010/main" val="11727173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mic Sans MS" pitchFamily="66" charset="0"/>
              </a:defRPr>
            </a:lvl1pPr>
            <a:lvl2pPr marL="742950" indent="-285750">
              <a:defRPr>
                <a:solidFill>
                  <a:schemeClr val="tx1"/>
                </a:solidFill>
                <a:latin typeface="Comic Sans MS" pitchFamily="66" charset="0"/>
              </a:defRPr>
            </a:lvl2pPr>
            <a:lvl3pPr marL="1143000" indent="-228600">
              <a:defRPr>
                <a:solidFill>
                  <a:schemeClr val="tx1"/>
                </a:solidFill>
                <a:latin typeface="Comic Sans MS" pitchFamily="66" charset="0"/>
              </a:defRPr>
            </a:lvl3pPr>
            <a:lvl4pPr marL="1600200" indent="-228600">
              <a:defRPr>
                <a:solidFill>
                  <a:schemeClr val="tx1"/>
                </a:solidFill>
                <a:latin typeface="Comic Sans MS" pitchFamily="66" charset="0"/>
              </a:defRPr>
            </a:lvl4pPr>
            <a:lvl5pPr marL="2057400" indent="-22860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fld id="{D973457C-44A9-4E13-AD11-5894D7095CA9}" type="slidenum">
              <a:rPr lang="en-US" smtClean="0"/>
              <a:pPr/>
              <a:t>30</a:t>
            </a:fld>
            <a:endParaRPr lang="en-US" smtClean="0"/>
          </a:p>
        </p:txBody>
      </p:sp>
      <p:sp>
        <p:nvSpPr>
          <p:cNvPr id="4403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44036"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52C4760-4BA3-4008-944F-D5CB70CFFAEF}" type="datetimeFigureOut">
              <a:rPr lang="en-US" smtClean="0"/>
              <a:pPr/>
              <a:t>8/22/2013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0BDA89-355C-41DF-A31B-82E9A2D35DB6}" type="slidenum">
              <a:rPr lang="en-US" smtClean="0"/>
              <a:pPr/>
              <a:t>‹#›</a:t>
            </a:fld>
            <a:endParaRPr lang="en-US"/>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2C4760-4BA3-4008-944F-D5CB70CFFAEF}" type="datetimeFigureOut">
              <a:rPr lang="en-US" smtClean="0"/>
              <a:pPr/>
              <a:t>8/22/2013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0BDA89-355C-41DF-A31B-82E9A2D35DB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2C4760-4BA3-4008-944F-D5CB70CFFAEF}" type="datetimeFigureOut">
              <a:rPr lang="en-US" smtClean="0"/>
              <a:pPr/>
              <a:t>8/22/2013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0BDA89-355C-41DF-A31B-82E9A2D35DB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2C4760-4BA3-4008-944F-D5CB70CFFAEF}" type="datetimeFigureOut">
              <a:rPr lang="en-US" smtClean="0"/>
              <a:pPr/>
              <a:t>8/22/2013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0BDA89-355C-41DF-A31B-82E9A2D35DB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52C4760-4BA3-4008-944F-D5CB70CFFAEF}" type="datetimeFigureOut">
              <a:rPr lang="en-US" smtClean="0"/>
              <a:pPr/>
              <a:t>8/22/2013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0BDA89-355C-41DF-A31B-82E9A2D35DB6}" type="slidenum">
              <a:rPr lang="en-US" smtClean="0"/>
              <a:pPr/>
              <a:t>‹#›</a:t>
            </a:fld>
            <a:endParaRPr lang="en-US"/>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52C4760-4BA3-4008-944F-D5CB70CFFAEF}" type="datetimeFigureOut">
              <a:rPr lang="en-US" smtClean="0"/>
              <a:pPr/>
              <a:t>8/22/2013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0BDA89-355C-41DF-A31B-82E9A2D35DB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52C4760-4BA3-4008-944F-D5CB70CFFAEF}" type="datetimeFigureOut">
              <a:rPr lang="en-US" smtClean="0"/>
              <a:pPr/>
              <a:t>8/22/2013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90BDA89-355C-41DF-A31B-82E9A2D35DB6}" type="slidenum">
              <a:rPr lang="en-US" smtClean="0"/>
              <a:pPr/>
              <a:t>‹#›</a:t>
            </a:fld>
            <a:endParaRPr lang="en-US"/>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52C4760-4BA3-4008-944F-D5CB70CFFAEF}" type="datetimeFigureOut">
              <a:rPr lang="en-US" smtClean="0"/>
              <a:pPr/>
              <a:t>8/22/2013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90BDA89-355C-41DF-A31B-82E9A2D35DB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2C4760-4BA3-4008-944F-D5CB70CFFAEF}" type="datetimeFigureOut">
              <a:rPr lang="en-US" smtClean="0"/>
              <a:pPr/>
              <a:t>8/22/2013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90BDA89-355C-41DF-A31B-82E9A2D35DB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en-US" smtClean="0"/>
              <a:t>Click to edit Master title style</a:t>
            </a:r>
            <a:endParaRPr lang="en-US"/>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52C4760-4BA3-4008-944F-D5CB70CFFAEF}" type="datetimeFigureOut">
              <a:rPr lang="en-US" smtClean="0"/>
              <a:pPr/>
              <a:t>8/22/2013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0BDA89-355C-41DF-A31B-82E9A2D35DB6}" type="slidenum">
              <a:rPr lang="en-US" smtClean="0"/>
              <a:pPr/>
              <a:t>‹#›</a:t>
            </a:fld>
            <a:endParaRPr lang="en-US"/>
          </a:p>
        </p:txBody>
      </p:sp>
      <p:cxnSp>
        <p:nvCxnSpPr>
          <p:cNvPr id="10" name="Straight Connector 9"/>
          <p:cNvCxnSpPr/>
          <p:nvPr/>
        </p:nvCxnSpPr>
        <p:spPr>
          <a:xfrm rot="5400000">
            <a:off x="1677194" y="25146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en-US" smtClean="0"/>
              <a:t>Click to edit Master title style</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52C4760-4BA3-4008-944F-D5CB70CFFAEF}" type="datetimeFigureOut">
              <a:rPr lang="en-US" smtClean="0"/>
              <a:pPr/>
              <a:t>8/22/2013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0BDA89-355C-41DF-A31B-82E9A2D35DB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48400" y="6208776"/>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952C4760-4BA3-4008-944F-D5CB70CFFAEF}" type="datetimeFigureOut">
              <a:rPr lang="en-US" smtClean="0"/>
              <a:pPr/>
              <a:t>8/22/2013</a:t>
            </a:fld>
            <a:endParaRPr lang="en-US"/>
          </a:p>
        </p:txBody>
      </p:sp>
      <p:sp>
        <p:nvSpPr>
          <p:cNvPr id="5" name="Footer Placeholder 4"/>
          <p:cNvSpPr>
            <a:spLocks noGrp="1"/>
          </p:cNvSpPr>
          <p:nvPr>
            <p:ph type="ftr" sz="quarter" idx="3"/>
          </p:nvPr>
        </p:nvSpPr>
        <p:spPr>
          <a:xfrm>
            <a:off x="761999" y="6208776"/>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endParaRPr lang="en-US"/>
          </a:p>
        </p:txBody>
      </p:sp>
      <p:sp>
        <p:nvSpPr>
          <p:cNvPr id="6" name="Slide Number Placeholder 5"/>
          <p:cNvSpPr>
            <a:spLocks noGrp="1"/>
          </p:cNvSpPr>
          <p:nvPr>
            <p:ph type="sldNum" sz="quarter" idx="4"/>
          </p:nvPr>
        </p:nvSpPr>
        <p:spPr>
          <a:xfrm>
            <a:off x="7620000" y="5687568"/>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A90BDA89-355C-41DF-A31B-82E9A2D35DB6}" type="slidenum">
              <a:rPr lang="en-US" smtClean="0"/>
              <a:pPr/>
              <a:t>‹#›</a:t>
            </a:fld>
            <a:endParaRPr lang="en-US"/>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www.theodora.com/wfbcurrent/syria" TargetMode="External"/><Relationship Id="rId1" Type="http://schemas.openxmlformats.org/officeDocument/2006/relationships/slideLayout" Target="../slideLayouts/slideLayout4.xml"/><Relationship Id="rId4" Type="http://schemas.openxmlformats.org/officeDocument/2006/relationships/image" Target="../media/image6.jpeg"/></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6.xml"/><Relationship Id="rId1" Type="http://schemas.openxmlformats.org/officeDocument/2006/relationships/vmlDrawing" Target="../drawings/vmlDrawing1.vml"/><Relationship Id="rId5" Type="http://schemas.openxmlformats.org/officeDocument/2006/relationships/oleObject" Target="../embeddings/oleObject1.bin"/><Relationship Id="rId4" Type="http://schemas.openxmlformats.org/officeDocument/2006/relationships/image" Target="../media/image12.jpeg"/></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6.xml"/><Relationship Id="rId1" Type="http://schemas.openxmlformats.org/officeDocument/2006/relationships/vmlDrawing" Target="../drawings/vmlDrawing2.v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6.xml"/><Relationship Id="rId1" Type="http://schemas.openxmlformats.org/officeDocument/2006/relationships/vmlDrawing" Target="../drawings/vmlDrawing3.vml"/></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6.xml"/><Relationship Id="rId4" Type="http://schemas.openxmlformats.org/officeDocument/2006/relationships/image" Target="../media/image17.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 Id="rId5" Type="http://schemas.openxmlformats.org/officeDocument/2006/relationships/image" Target="../media/image23.jpeg"/><Relationship Id="rId4" Type="http://schemas.openxmlformats.org/officeDocument/2006/relationships/image" Target="../media/image22.jpeg"/></Relationships>
</file>

<file path=ppt/slides/_rels/slide2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6.xml"/><Relationship Id="rId5" Type="http://schemas.openxmlformats.org/officeDocument/2006/relationships/image" Target="../media/image27.jpeg"/><Relationship Id="rId4" Type="http://schemas.openxmlformats.org/officeDocument/2006/relationships/image" Target="../media/image26.jpeg"/></Relationships>
</file>

<file path=ppt/slides/_rels/slide2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vmlDrawing" Target="../drawings/vmlDrawing4.vml"/><Relationship Id="rId4" Type="http://schemas.openxmlformats.org/officeDocument/2006/relationships/image" Target="../media/image31.jpeg"/></Relationships>
</file>

<file path=ppt/slides/_rels/slide2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40.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image" Target="../media/image44.emf"/><Relationship Id="rId3" Type="http://schemas.openxmlformats.org/officeDocument/2006/relationships/customXml" Target="../ink/ink1.xml"/><Relationship Id="rId7" Type="http://schemas.openxmlformats.org/officeDocument/2006/relationships/customXml" Target="../ink/ink3.xml"/><Relationship Id="rId2" Type="http://schemas.openxmlformats.org/officeDocument/2006/relationships/image" Target="../media/image41.jpeg"/><Relationship Id="rId1" Type="http://schemas.openxmlformats.org/officeDocument/2006/relationships/slideLayout" Target="../slideLayouts/slideLayout2.xml"/><Relationship Id="rId6" Type="http://schemas.openxmlformats.org/officeDocument/2006/relationships/image" Target="../media/image43.emf"/><Relationship Id="rId5" Type="http://schemas.openxmlformats.org/officeDocument/2006/relationships/customXml" Target="../ink/ink2.xml"/><Relationship Id="rId10" Type="http://schemas.openxmlformats.org/officeDocument/2006/relationships/image" Target="../media/image45.emf"/><Relationship Id="rId4" Type="http://schemas.openxmlformats.org/officeDocument/2006/relationships/image" Target="../media/image42.emf"/><Relationship Id="rId9" Type="http://schemas.openxmlformats.org/officeDocument/2006/relationships/customXml" Target="../ink/ink4.xml"/></Relationships>
</file>

<file path=ppt/slides/_rels/slide34.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http://www.hbms.k12.nh.us/connellys/2008-2009/italian_city_states_of_the_renai_files/image005.jpg" TargetMode="External"/><Relationship Id="rId2" Type="http://schemas.openxmlformats.org/officeDocument/2006/relationships/image" Target="../media/image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Learner Outcome</a:t>
            </a:r>
            <a:endParaRPr lang="en-US" dirty="0"/>
          </a:p>
        </p:txBody>
      </p:sp>
      <p:sp>
        <p:nvSpPr>
          <p:cNvPr id="3" name="Content Placeholder 2"/>
          <p:cNvSpPr>
            <a:spLocks noGrp="1"/>
          </p:cNvSpPr>
          <p:nvPr>
            <p:ph idx="1"/>
          </p:nvPr>
        </p:nvSpPr>
        <p:spPr/>
        <p:txBody>
          <a:bodyPr>
            <a:normAutofit/>
          </a:bodyPr>
          <a:lstStyle/>
          <a:p>
            <a:r>
              <a:rPr lang="en-US" sz="4400" dirty="0" smtClean="0"/>
              <a:t>Students will interpret the meaning of renaissance and explain the causes of the Italian Renaissance.</a:t>
            </a:r>
            <a:endParaRPr lang="en-US" sz="4400" dirty="0"/>
          </a:p>
        </p:txBody>
      </p:sp>
    </p:spTree>
    <p:extLst>
      <p:ext uri="{BB962C8B-B14F-4D97-AF65-F5344CB8AC3E}">
        <p14:creationId xmlns="" xmlns:p14="http://schemas.microsoft.com/office/powerpoint/2010/main" val="29330228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endParaRPr lang="en-US" dirty="0"/>
          </a:p>
        </p:txBody>
      </p:sp>
      <p:sp>
        <p:nvSpPr>
          <p:cNvPr id="3" name="Content Placeholder 2"/>
          <p:cNvSpPr>
            <a:spLocks noGrp="1"/>
          </p:cNvSpPr>
          <p:nvPr>
            <p:ph sz="half" idx="1"/>
          </p:nvPr>
        </p:nvSpPr>
        <p:spPr/>
        <p:txBody>
          <a:bodyPr>
            <a:normAutofit fontScale="32500" lnSpcReduction="20000"/>
          </a:bodyPr>
          <a:lstStyle/>
          <a:p>
            <a:pPr>
              <a:buNone/>
            </a:pPr>
            <a:r>
              <a:rPr lang="en-US" sz="6600" dirty="0" smtClean="0"/>
              <a:t>4. </a:t>
            </a:r>
            <a:r>
              <a:rPr lang="en-US" sz="6600" u="sng" dirty="0" smtClean="0"/>
              <a:t>Roman ruins</a:t>
            </a:r>
            <a:r>
              <a:rPr lang="en-US" sz="6600" dirty="0" smtClean="0"/>
              <a:t> were located in Italy (buildings, arches, amphitheatres) and scholars moved there to study them. Additionally, Italians had the greatest amount of </a:t>
            </a:r>
            <a:r>
              <a:rPr lang="en-US" sz="6600" u="sng" dirty="0" smtClean="0"/>
              <a:t>communication</a:t>
            </a:r>
            <a:r>
              <a:rPr lang="en-US" sz="6600" dirty="0" smtClean="0"/>
              <a:t> through trade routes </a:t>
            </a:r>
            <a:r>
              <a:rPr lang="en-US" sz="6600" u="sng" dirty="0" smtClean="0"/>
              <a:t>with the advanced Islamic Civilizations</a:t>
            </a:r>
            <a:r>
              <a:rPr lang="en-US" sz="6600" dirty="0" smtClean="0"/>
              <a:t>.</a:t>
            </a:r>
            <a:endParaRPr lang="en-US" sz="6600" dirty="0"/>
          </a:p>
        </p:txBody>
      </p:sp>
      <p:sp>
        <p:nvSpPr>
          <p:cNvPr id="9" name="Content Placeholder 8"/>
          <p:cNvSpPr>
            <a:spLocks noGrp="1"/>
          </p:cNvSpPr>
          <p:nvPr>
            <p:ph sz="half" idx="2"/>
          </p:nvPr>
        </p:nvSpPr>
        <p:spPr/>
        <p:txBody>
          <a:bodyPr>
            <a:normAutofit fontScale="32500" lnSpcReduction="20000"/>
          </a:bodyPr>
          <a:lstStyle/>
          <a:p>
            <a:endParaRPr lang="en-US"/>
          </a:p>
        </p:txBody>
      </p:sp>
      <p:pic>
        <p:nvPicPr>
          <p:cNvPr id="5122" name="Picture 2" descr="Ancient Roman Ruins, Aphamia, Syria Photo">
            <a:hlinkClick r:id="rId2"/>
          </p:cNvPr>
          <p:cNvPicPr>
            <a:picLocks noChangeAspect="1" noChangeArrowheads="1"/>
          </p:cNvPicPr>
          <p:nvPr/>
        </p:nvPicPr>
        <p:blipFill>
          <a:blip r:embed="rId3" cstate="print"/>
          <a:srcRect/>
          <a:stretch>
            <a:fillRect/>
          </a:stretch>
        </p:blipFill>
        <p:spPr bwMode="auto">
          <a:xfrm>
            <a:off x="4419600" y="0"/>
            <a:ext cx="5715000" cy="4019550"/>
          </a:xfrm>
          <a:prstGeom prst="rect">
            <a:avLst/>
          </a:prstGeom>
          <a:noFill/>
        </p:spPr>
      </p:pic>
      <p:pic>
        <p:nvPicPr>
          <p:cNvPr id="6" name="Picture 2" descr="http://metaexistence.org/images/ISLAMOBS.JPG"/>
          <p:cNvPicPr>
            <a:picLocks noChangeAspect="1" noChangeArrowheads="1"/>
          </p:cNvPicPr>
          <p:nvPr/>
        </p:nvPicPr>
        <p:blipFill>
          <a:blip r:embed="rId4" cstate="print"/>
          <a:srcRect/>
          <a:stretch>
            <a:fillRect/>
          </a:stretch>
        </p:blipFill>
        <p:spPr bwMode="auto">
          <a:xfrm>
            <a:off x="6096000" y="3038475"/>
            <a:ext cx="3276600" cy="3819525"/>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4294967295"/>
          </p:nvPr>
        </p:nvSpPr>
        <p:spPr>
          <a:xfrm>
            <a:off x="0" y="609600"/>
            <a:ext cx="3657600" cy="3767138"/>
          </a:xfrm>
        </p:spPr>
        <p:txBody>
          <a:bodyPr>
            <a:normAutofit fontScale="70000" lnSpcReduction="20000"/>
          </a:bodyPr>
          <a:lstStyle/>
          <a:p>
            <a:pPr>
              <a:buNone/>
            </a:pPr>
            <a:r>
              <a:rPr lang="en-US" sz="5400" dirty="0" smtClean="0"/>
              <a:t>5. Many other countries were either fighting or involved in the </a:t>
            </a:r>
            <a:r>
              <a:rPr lang="en-US" sz="5400" u="sng" dirty="0" smtClean="0"/>
              <a:t>Hundred Years’ War.</a:t>
            </a:r>
            <a:endParaRPr lang="en-US" sz="5400" dirty="0" smtClean="0"/>
          </a:p>
          <a:p>
            <a:pPr>
              <a:buNone/>
            </a:pPr>
            <a:r>
              <a:rPr lang="en-US" sz="5400" dirty="0" smtClean="0"/>
              <a:t> </a:t>
            </a:r>
            <a:endParaRPr lang="en-US" sz="5400" dirty="0"/>
          </a:p>
        </p:txBody>
      </p:sp>
      <p:pic>
        <p:nvPicPr>
          <p:cNvPr id="4100" name="Picture 4" descr="http://www.britishbattles.com/100-years-war/agincourt/king-henry-v.jpg"/>
          <p:cNvPicPr>
            <a:picLocks noChangeAspect="1" noChangeArrowheads="1"/>
          </p:cNvPicPr>
          <p:nvPr/>
        </p:nvPicPr>
        <p:blipFill>
          <a:blip r:embed="rId2" cstate="print"/>
          <a:srcRect/>
          <a:stretch>
            <a:fillRect/>
          </a:stretch>
        </p:blipFill>
        <p:spPr bwMode="auto">
          <a:xfrm>
            <a:off x="4800600" y="914400"/>
            <a:ext cx="3810000" cy="5248275"/>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4294967295"/>
          </p:nvPr>
        </p:nvSpPr>
        <p:spPr>
          <a:xfrm>
            <a:off x="3733800" y="4038600"/>
            <a:ext cx="5410200" cy="2438400"/>
          </a:xfrm>
        </p:spPr>
        <p:txBody>
          <a:bodyPr>
            <a:normAutofit/>
          </a:bodyPr>
          <a:lstStyle/>
          <a:p>
            <a:pPr>
              <a:buNone/>
            </a:pPr>
            <a:r>
              <a:rPr lang="en-US" dirty="0" smtClean="0"/>
              <a:t>6. Italy was the center for the </a:t>
            </a:r>
            <a:r>
              <a:rPr lang="en-US" u="sng" dirty="0" smtClean="0"/>
              <a:t>Catholic Church</a:t>
            </a:r>
            <a:r>
              <a:rPr lang="en-US" dirty="0" smtClean="0"/>
              <a:t>, its clergy, and the </a:t>
            </a:r>
            <a:r>
              <a:rPr lang="en-US" u="sng" dirty="0" smtClean="0"/>
              <a:t>wealth</a:t>
            </a:r>
            <a:r>
              <a:rPr lang="en-US" dirty="0" smtClean="0"/>
              <a:t> they wanted to flaunt.</a:t>
            </a:r>
            <a:endParaRPr lang="en-US" dirty="0"/>
          </a:p>
        </p:txBody>
      </p:sp>
      <p:pic>
        <p:nvPicPr>
          <p:cNvPr id="6" name="Picture 4" descr="scan0007"/>
          <p:cNvPicPr>
            <a:picLocks noChangeAspect="1" noChangeArrowheads="1"/>
          </p:cNvPicPr>
          <p:nvPr/>
        </p:nvPicPr>
        <p:blipFill>
          <a:blip r:embed="rId2" cstate="print"/>
          <a:srcRect/>
          <a:stretch>
            <a:fillRect/>
          </a:stretch>
        </p:blipFill>
        <p:spPr bwMode="auto">
          <a:xfrm>
            <a:off x="304800" y="304800"/>
            <a:ext cx="5257800" cy="370692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4294967295"/>
          </p:nvPr>
        </p:nvSpPr>
        <p:spPr>
          <a:xfrm>
            <a:off x="762000" y="1752600"/>
            <a:ext cx="3657600" cy="3767138"/>
          </a:xfrm>
        </p:spPr>
        <p:txBody>
          <a:bodyPr>
            <a:normAutofit fontScale="25000" lnSpcReduction="20000"/>
          </a:bodyPr>
          <a:lstStyle/>
          <a:p>
            <a:pPr>
              <a:buNone/>
            </a:pPr>
            <a:r>
              <a:rPr lang="en-US" sz="6600" dirty="0" smtClean="0"/>
              <a:t>7</a:t>
            </a:r>
            <a:r>
              <a:rPr lang="en-US" sz="9800" dirty="0" smtClean="0"/>
              <a:t>. The </a:t>
            </a:r>
            <a:r>
              <a:rPr lang="en-US" sz="9800" u="sng" dirty="0" smtClean="0"/>
              <a:t>Black Death </a:t>
            </a:r>
            <a:r>
              <a:rPr lang="en-US" sz="9800" dirty="0" smtClean="0"/>
              <a:t>wiped out almost ½ of Italians in 1348. The clergy’s attempt to cure the people were unsuccessful and the per capita wealth increased greatly (each person had more disposable income because there were less people alive</a:t>
            </a:r>
            <a:r>
              <a:rPr lang="en-US" sz="9800" dirty="0" smtClean="0"/>
              <a:t>).</a:t>
            </a:r>
          </a:p>
          <a:p>
            <a:pPr>
              <a:buNone/>
            </a:pPr>
            <a:endParaRPr lang="en-US" sz="9800" dirty="0" smtClean="0"/>
          </a:p>
          <a:p>
            <a:pPr>
              <a:buNone/>
            </a:pPr>
            <a:r>
              <a:rPr lang="en-US" sz="9800" dirty="0" smtClean="0"/>
              <a:t>People quit turning to the church for answers, they began to think and take care of themselves</a:t>
            </a:r>
            <a:endParaRPr lang="en-US" sz="9800" dirty="0"/>
          </a:p>
        </p:txBody>
      </p:sp>
      <p:pic>
        <p:nvPicPr>
          <p:cNvPr id="2050" name="Picture 2" descr="http://history-world.org/black_death.jpg"/>
          <p:cNvPicPr>
            <a:picLocks noChangeAspect="1" noChangeArrowheads="1"/>
          </p:cNvPicPr>
          <p:nvPr/>
        </p:nvPicPr>
        <p:blipFill>
          <a:blip r:embed="rId2" cstate="print"/>
          <a:srcRect/>
          <a:stretch>
            <a:fillRect/>
          </a:stretch>
        </p:blipFill>
        <p:spPr bwMode="auto">
          <a:xfrm>
            <a:off x="4648200" y="1981200"/>
            <a:ext cx="4222064" cy="3200400"/>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33400" y="1905000"/>
            <a:ext cx="8229600" cy="1143000"/>
          </a:xfrm>
        </p:spPr>
        <p:txBody>
          <a:bodyPr>
            <a:normAutofit fontScale="90000"/>
          </a:bodyPr>
          <a:lstStyle/>
          <a:p>
            <a:r>
              <a:rPr lang="en-US" sz="3600" b="1" u="sng" dirty="0" smtClean="0"/>
              <a:t>Using  the facts about Italy, determine how or why each Renaissance ideal could flourish there</a:t>
            </a:r>
            <a:r>
              <a:rPr lang="en-US" b="1" u="sng" dirty="0" smtClean="0"/>
              <a:t>.</a:t>
            </a:r>
            <a:r>
              <a:rPr lang="en-US" dirty="0" smtClean="0"/>
              <a:t/>
            </a:r>
            <a:br>
              <a:rPr lang="en-US" dirty="0" smtClean="0"/>
            </a:br>
            <a:endParaRPr lang="en-US" dirty="0"/>
          </a:p>
        </p:txBody>
      </p:sp>
      <p:sp>
        <p:nvSpPr>
          <p:cNvPr id="6" name="Content Placeholder 5"/>
          <p:cNvSpPr>
            <a:spLocks noGrp="1"/>
          </p:cNvSpPr>
          <p:nvPr>
            <p:ph idx="1"/>
          </p:nvPr>
        </p:nvSpPr>
        <p:spPr>
          <a:xfrm>
            <a:off x="457200" y="3657600"/>
            <a:ext cx="8229600" cy="2468563"/>
          </a:xfrm>
        </p:spPr>
        <p:txBody>
          <a:bodyPr>
            <a:normAutofit/>
          </a:bodyPr>
          <a:lstStyle/>
          <a:p>
            <a:r>
              <a:rPr lang="en-US" dirty="0" smtClean="0"/>
              <a:t>HUMANISM – </a:t>
            </a:r>
          </a:p>
          <a:p>
            <a:pPr>
              <a:buNone/>
            </a:pPr>
            <a:endParaRPr lang="en-US" dirty="0" smtClean="0"/>
          </a:p>
          <a:p>
            <a:r>
              <a:rPr lang="en-US" dirty="0" smtClean="0"/>
              <a:t>SECULARISM – </a:t>
            </a:r>
          </a:p>
          <a:p>
            <a:pPr>
              <a:buNone/>
            </a:pPr>
            <a:r>
              <a:rPr lang="en-US" dirty="0" smtClean="0"/>
              <a:t> </a:t>
            </a:r>
          </a:p>
          <a:p>
            <a:r>
              <a:rPr lang="en-US" dirty="0" smtClean="0"/>
              <a:t>INDIVIDUALISM – </a:t>
            </a:r>
          </a:p>
          <a:p>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33400" y="685800"/>
            <a:ext cx="8229600" cy="1143000"/>
          </a:xfrm>
        </p:spPr>
        <p:txBody>
          <a:bodyPr>
            <a:noAutofit/>
          </a:bodyPr>
          <a:lstStyle/>
          <a:p>
            <a:r>
              <a:rPr lang="en-US" sz="2800" b="1" u="sng" dirty="0" smtClean="0"/>
              <a:t>Using  the facts about Italy, determine how or why each Renaissance ideal could flourish there.</a:t>
            </a:r>
            <a:r>
              <a:rPr lang="en-US" sz="2800" dirty="0" smtClean="0"/>
              <a:t/>
            </a:r>
            <a:br>
              <a:rPr lang="en-US" sz="2800" dirty="0" smtClean="0"/>
            </a:br>
            <a:endParaRPr lang="en-US" sz="2800" dirty="0"/>
          </a:p>
        </p:txBody>
      </p:sp>
      <p:sp>
        <p:nvSpPr>
          <p:cNvPr id="6" name="Content Placeholder 5"/>
          <p:cNvSpPr>
            <a:spLocks noGrp="1"/>
          </p:cNvSpPr>
          <p:nvPr>
            <p:ph idx="1"/>
          </p:nvPr>
        </p:nvSpPr>
        <p:spPr>
          <a:xfrm>
            <a:off x="457200" y="2057400"/>
            <a:ext cx="8229600" cy="4800600"/>
          </a:xfrm>
        </p:spPr>
        <p:txBody>
          <a:bodyPr>
            <a:normAutofit fontScale="92500"/>
          </a:bodyPr>
          <a:lstStyle/>
          <a:p>
            <a:r>
              <a:rPr lang="en-US" dirty="0" smtClean="0"/>
              <a:t>HUMANISM – </a:t>
            </a:r>
          </a:p>
          <a:p>
            <a:pPr lvl="1"/>
            <a:r>
              <a:rPr lang="en-US" dirty="0" smtClean="0"/>
              <a:t>Roman ruins were located there (buildings, arches, amphitheaters); Daily reminder of the Classical Romans; Part of their past and their traditions</a:t>
            </a:r>
          </a:p>
          <a:p>
            <a:pPr>
              <a:buNone/>
            </a:pPr>
            <a:endParaRPr lang="en-US" dirty="0" smtClean="0"/>
          </a:p>
          <a:p>
            <a:r>
              <a:rPr lang="en-US" dirty="0" smtClean="0"/>
              <a:t>SECULARISM – </a:t>
            </a:r>
          </a:p>
          <a:p>
            <a:pPr lvl="1"/>
            <a:r>
              <a:rPr lang="en-US" dirty="0" smtClean="0"/>
              <a:t>Large independent city-states/town life; non-religious leaders dominated</a:t>
            </a:r>
          </a:p>
          <a:p>
            <a:pPr lvl="1"/>
            <a:r>
              <a:rPr lang="en-US" dirty="0" smtClean="0"/>
              <a:t>Wealthy merchant class; Wealth and ability mattered more than titles and ownership of land. </a:t>
            </a:r>
          </a:p>
          <a:p>
            <a:pPr>
              <a:buNone/>
            </a:pPr>
            <a:r>
              <a:rPr lang="en-US" dirty="0" smtClean="0"/>
              <a:t> </a:t>
            </a:r>
          </a:p>
          <a:p>
            <a:r>
              <a:rPr lang="en-US" dirty="0" smtClean="0"/>
              <a:t>INDIVIDUALISM – </a:t>
            </a:r>
          </a:p>
          <a:p>
            <a:pPr lvl="1"/>
            <a:r>
              <a:rPr lang="en-US" dirty="0" smtClean="0"/>
              <a:t>Wealthy merchant class; Used their money to support artists, philosophers, writers</a:t>
            </a:r>
          </a:p>
          <a:p>
            <a:pPr lvl="1"/>
            <a:r>
              <a:rPr lang="en-US" dirty="0" smtClean="0"/>
              <a:t>Black Death led people to focus on life and their human potential</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ChangeArrowheads="1"/>
          </p:cNvSpPr>
          <p:nvPr/>
        </p:nvSpPr>
        <p:spPr bwMode="auto">
          <a:xfrm>
            <a:off x="304800" y="1600200"/>
            <a:ext cx="8458200" cy="19542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ctr">
              <a:spcBef>
                <a:spcPct val="50000"/>
              </a:spcBef>
            </a:pPr>
            <a:r>
              <a:rPr lang="en-US" sz="2200" dirty="0"/>
              <a:t>The Renaissance produced new ideas that were reflected in the arts, philosophy, and literature. </a:t>
            </a:r>
          </a:p>
          <a:p>
            <a:pPr algn="ctr">
              <a:spcBef>
                <a:spcPct val="50000"/>
              </a:spcBef>
            </a:pPr>
            <a:r>
              <a:rPr lang="en-US" sz="2200" dirty="0"/>
              <a:t>Patrons, wealthy from newly expanded trade, sponsored works which glorified city-states in northern Italy. Education became increasingly secular.</a:t>
            </a:r>
          </a:p>
        </p:txBody>
      </p:sp>
      <p:sp>
        <p:nvSpPr>
          <p:cNvPr id="9220" name="Rectangle 4"/>
          <p:cNvSpPr>
            <a:spLocks noChangeArrowheads="1"/>
          </p:cNvSpPr>
          <p:nvPr/>
        </p:nvSpPr>
        <p:spPr bwMode="auto">
          <a:xfrm>
            <a:off x="2019300" y="4083050"/>
            <a:ext cx="5105400" cy="7699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ctr">
              <a:spcBef>
                <a:spcPct val="50000"/>
              </a:spcBef>
            </a:pPr>
            <a:r>
              <a:rPr lang="en-US" sz="2200" dirty="0"/>
              <a:t>Medieval art and literature focused on the Church and salvation</a:t>
            </a:r>
          </a:p>
        </p:txBody>
      </p:sp>
      <p:pic>
        <p:nvPicPr>
          <p:cNvPr id="9222" name="Picture 6" descr="http://pro.corbis.com/images/RV001036.jpg?size=67&amp;uid={f391767c-c7ed-463b-8364-bcaa594659dd}"/>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30188" y="3810000"/>
            <a:ext cx="1781175" cy="1828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9224" name="Picture 8" descr="http://pro.corbis.com/images/HM001001.jpg?size=67&amp;uid={086a81dc-0ebe-4b8a-a9a7-f82900cb65b1}"/>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7231063" y="4419600"/>
            <a:ext cx="1603375" cy="2057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aphicFrame>
        <p:nvGraphicFramePr>
          <p:cNvPr id="9226" name="Object 10"/>
          <p:cNvGraphicFramePr>
            <a:graphicFrameLocks noChangeAspect="1"/>
          </p:cNvGraphicFramePr>
          <p:nvPr/>
        </p:nvGraphicFramePr>
        <p:xfrm>
          <a:off x="374650" y="533400"/>
          <a:ext cx="8391525" cy="998538"/>
        </p:xfrm>
        <a:graphic>
          <a:graphicData uri="http://schemas.openxmlformats.org/presentationml/2006/ole">
            <p:oleObj spid="_x0000_s1026" name="Image" r:id="rId5" imgW="3735969" imgH="444601" progId="">
              <p:embed/>
            </p:oleObj>
          </a:graphicData>
        </a:graphic>
      </p:graphicFrame>
      <p:sp>
        <p:nvSpPr>
          <p:cNvPr id="9227" name="Rectangle 11"/>
          <p:cNvSpPr>
            <a:spLocks noChangeArrowheads="1"/>
          </p:cNvSpPr>
          <p:nvPr/>
        </p:nvSpPr>
        <p:spPr bwMode="auto">
          <a:xfrm>
            <a:off x="2057400" y="5181600"/>
            <a:ext cx="5048250" cy="11080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ctr">
              <a:spcBef>
                <a:spcPct val="50000"/>
              </a:spcBef>
            </a:pPr>
            <a:r>
              <a:rPr lang="en-US" sz="2200" dirty="0"/>
              <a:t>Renaissance art and literature focused on individuals and worldly matters, along with Christianity.</a:t>
            </a:r>
          </a:p>
        </p:txBody>
      </p:sp>
    </p:spTree>
    <p:extLst>
      <p:ext uri="{BB962C8B-B14F-4D97-AF65-F5344CB8AC3E}">
        <p14:creationId xmlns="" xmlns:p14="http://schemas.microsoft.com/office/powerpoint/2010/main" val="154629403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9226"/>
                                        </p:tgtEl>
                                        <p:attrNameLst>
                                          <p:attrName>style.visibility</p:attrName>
                                        </p:attrNameLst>
                                      </p:cBhvr>
                                      <p:to>
                                        <p:strVal val="visible"/>
                                      </p:to>
                                    </p:set>
                                    <p:anim calcmode="lin" valueType="num">
                                      <p:cBhvr>
                                        <p:cTn id="7" dur="500" fill="hold"/>
                                        <p:tgtEl>
                                          <p:spTgt spid="9226"/>
                                        </p:tgtEl>
                                        <p:attrNameLst>
                                          <p:attrName>ppt_w</p:attrName>
                                        </p:attrNameLst>
                                      </p:cBhvr>
                                      <p:tavLst>
                                        <p:tav tm="0">
                                          <p:val>
                                            <p:fltVal val="0"/>
                                          </p:val>
                                        </p:tav>
                                        <p:tav tm="100000">
                                          <p:val>
                                            <p:strVal val="#ppt_w"/>
                                          </p:val>
                                        </p:tav>
                                      </p:tavLst>
                                    </p:anim>
                                    <p:anim calcmode="lin" valueType="num">
                                      <p:cBhvr>
                                        <p:cTn id="8" dur="500" fill="hold"/>
                                        <p:tgtEl>
                                          <p:spTgt spid="9226"/>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9219">
                                            <p:txEl>
                                              <p:pRg st="0" end="0"/>
                                            </p:txEl>
                                          </p:spTgt>
                                        </p:tgtEl>
                                        <p:attrNameLst>
                                          <p:attrName>style.visibility</p:attrName>
                                        </p:attrNameLst>
                                      </p:cBhvr>
                                      <p:to>
                                        <p:strVal val="visible"/>
                                      </p:to>
                                    </p:set>
                                    <p:anim calcmode="lin" valueType="num">
                                      <p:cBhvr additive="base">
                                        <p:cTn id="13" dur="500" fill="hold"/>
                                        <p:tgtEl>
                                          <p:spTgt spid="9219">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921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9219">
                                            <p:txEl>
                                              <p:pRg st="1" end="1"/>
                                            </p:txEl>
                                          </p:spTgt>
                                        </p:tgtEl>
                                        <p:attrNameLst>
                                          <p:attrName>style.visibility</p:attrName>
                                        </p:attrNameLst>
                                      </p:cBhvr>
                                      <p:to>
                                        <p:strVal val="visible"/>
                                      </p:to>
                                    </p:set>
                                    <p:anim calcmode="lin" valueType="num">
                                      <p:cBhvr additive="base">
                                        <p:cTn id="19" dur="500" fill="hold"/>
                                        <p:tgtEl>
                                          <p:spTgt spid="9219">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921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9220"/>
                                        </p:tgtEl>
                                        <p:attrNameLst>
                                          <p:attrName>style.visibility</p:attrName>
                                        </p:attrNameLst>
                                      </p:cBhvr>
                                      <p:to>
                                        <p:strVal val="visible"/>
                                      </p:to>
                                    </p:set>
                                    <p:anim calcmode="lin" valueType="num">
                                      <p:cBhvr additive="base">
                                        <p:cTn id="25" dur="500" fill="hold"/>
                                        <p:tgtEl>
                                          <p:spTgt spid="9220"/>
                                        </p:tgtEl>
                                        <p:attrNameLst>
                                          <p:attrName>ppt_x</p:attrName>
                                        </p:attrNameLst>
                                      </p:cBhvr>
                                      <p:tavLst>
                                        <p:tav tm="0">
                                          <p:val>
                                            <p:strVal val="0-#ppt_w/2"/>
                                          </p:val>
                                        </p:tav>
                                        <p:tav tm="100000">
                                          <p:val>
                                            <p:strVal val="#ppt_x"/>
                                          </p:val>
                                        </p:tav>
                                      </p:tavLst>
                                    </p:anim>
                                    <p:anim calcmode="lin" valueType="num">
                                      <p:cBhvr additive="base">
                                        <p:cTn id="26" dur="500" fill="hold"/>
                                        <p:tgtEl>
                                          <p:spTgt spid="9220"/>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9" presetClass="entr" presetSubtype="0" fill="hold" nodeType="clickEffect">
                                  <p:stCondLst>
                                    <p:cond delay="0"/>
                                  </p:stCondLst>
                                  <p:childTnLst>
                                    <p:set>
                                      <p:cBhvr>
                                        <p:cTn id="30" dur="1" fill="hold">
                                          <p:stCondLst>
                                            <p:cond delay="0"/>
                                          </p:stCondLst>
                                        </p:cTn>
                                        <p:tgtEl>
                                          <p:spTgt spid="9222"/>
                                        </p:tgtEl>
                                        <p:attrNameLst>
                                          <p:attrName>style.visibility</p:attrName>
                                        </p:attrNameLst>
                                      </p:cBhvr>
                                      <p:to>
                                        <p:strVal val="visible"/>
                                      </p:to>
                                    </p:set>
                                    <p:animEffect transition="in" filter="dissolve">
                                      <p:cBhvr>
                                        <p:cTn id="31" dur="500"/>
                                        <p:tgtEl>
                                          <p:spTgt spid="9222"/>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2" fill="hold" grpId="0" nodeType="clickEffect">
                                  <p:stCondLst>
                                    <p:cond delay="0"/>
                                  </p:stCondLst>
                                  <p:childTnLst>
                                    <p:set>
                                      <p:cBhvr>
                                        <p:cTn id="35" dur="1" fill="hold">
                                          <p:stCondLst>
                                            <p:cond delay="0"/>
                                          </p:stCondLst>
                                        </p:cTn>
                                        <p:tgtEl>
                                          <p:spTgt spid="9227"/>
                                        </p:tgtEl>
                                        <p:attrNameLst>
                                          <p:attrName>style.visibility</p:attrName>
                                        </p:attrNameLst>
                                      </p:cBhvr>
                                      <p:to>
                                        <p:strVal val="visible"/>
                                      </p:to>
                                    </p:set>
                                    <p:anim calcmode="lin" valueType="num">
                                      <p:cBhvr additive="base">
                                        <p:cTn id="36" dur="500" fill="hold"/>
                                        <p:tgtEl>
                                          <p:spTgt spid="9227"/>
                                        </p:tgtEl>
                                        <p:attrNameLst>
                                          <p:attrName>ppt_x</p:attrName>
                                        </p:attrNameLst>
                                      </p:cBhvr>
                                      <p:tavLst>
                                        <p:tav tm="0">
                                          <p:val>
                                            <p:strVal val="1+#ppt_w/2"/>
                                          </p:val>
                                        </p:tav>
                                        <p:tav tm="100000">
                                          <p:val>
                                            <p:strVal val="#ppt_x"/>
                                          </p:val>
                                        </p:tav>
                                      </p:tavLst>
                                    </p:anim>
                                    <p:anim calcmode="lin" valueType="num">
                                      <p:cBhvr additive="base">
                                        <p:cTn id="37" dur="500" fill="hold"/>
                                        <p:tgtEl>
                                          <p:spTgt spid="9227"/>
                                        </p:tgtEl>
                                        <p:attrNameLst>
                                          <p:attrName>ppt_y</p:attrName>
                                        </p:attrNameLst>
                                      </p:cBhvr>
                                      <p:tavLst>
                                        <p:tav tm="0">
                                          <p:val>
                                            <p:strVal val="#ppt_y"/>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9" presetClass="entr" presetSubtype="0" fill="hold" nodeType="clickEffect">
                                  <p:stCondLst>
                                    <p:cond delay="0"/>
                                  </p:stCondLst>
                                  <p:childTnLst>
                                    <p:set>
                                      <p:cBhvr>
                                        <p:cTn id="41" dur="1" fill="hold">
                                          <p:stCondLst>
                                            <p:cond delay="0"/>
                                          </p:stCondLst>
                                        </p:cTn>
                                        <p:tgtEl>
                                          <p:spTgt spid="9224"/>
                                        </p:tgtEl>
                                        <p:attrNameLst>
                                          <p:attrName>style.visibility</p:attrName>
                                        </p:attrNameLst>
                                      </p:cBhvr>
                                      <p:to>
                                        <p:strVal val="visible"/>
                                      </p:to>
                                    </p:set>
                                    <p:animEffect transition="in" filter="dissolve">
                                      <p:cBhvr>
                                        <p:cTn id="42" dur="500"/>
                                        <p:tgtEl>
                                          <p:spTgt spid="9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autoUpdateAnimBg="0"/>
      <p:bldP spid="9220" grpId="0" autoUpdateAnimBg="0"/>
      <p:bldP spid="9227" grpId="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43" name="Object 3"/>
          <p:cNvGraphicFramePr>
            <a:graphicFrameLocks noChangeAspect="1"/>
          </p:cNvGraphicFramePr>
          <p:nvPr/>
        </p:nvGraphicFramePr>
        <p:xfrm>
          <a:off x="153988" y="685800"/>
          <a:ext cx="8756650" cy="846138"/>
        </p:xfrm>
        <a:graphic>
          <a:graphicData uri="http://schemas.openxmlformats.org/presentationml/2006/ole">
            <p:oleObj spid="_x0000_s2050" name="Image" r:id="rId3" imgW="4600071" imgH="444601" progId="">
              <p:embed/>
            </p:oleObj>
          </a:graphicData>
        </a:graphic>
      </p:graphicFrame>
      <p:sp>
        <p:nvSpPr>
          <p:cNvPr id="10244" name="Text Box 4"/>
          <p:cNvSpPr txBox="1">
            <a:spLocks noChangeArrowheads="1"/>
          </p:cNvSpPr>
          <p:nvPr/>
        </p:nvSpPr>
        <p:spPr bwMode="auto">
          <a:xfrm>
            <a:off x="304800" y="1752600"/>
            <a:ext cx="8534400" cy="39862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mic Sans MS" pitchFamily="66" charset="0"/>
              </a:defRPr>
            </a:lvl1pPr>
            <a:lvl2pPr marL="742950" indent="-285750">
              <a:defRPr>
                <a:solidFill>
                  <a:schemeClr val="tx1"/>
                </a:solidFill>
                <a:latin typeface="Comic Sans MS" pitchFamily="66" charset="0"/>
              </a:defRPr>
            </a:lvl2pPr>
            <a:lvl3pPr marL="1143000" indent="-228600">
              <a:defRPr>
                <a:solidFill>
                  <a:schemeClr val="tx1"/>
                </a:solidFill>
                <a:latin typeface="Comic Sans MS" pitchFamily="66" charset="0"/>
              </a:defRPr>
            </a:lvl3pPr>
            <a:lvl4pPr marL="1600200" indent="-228600">
              <a:defRPr>
                <a:solidFill>
                  <a:schemeClr val="tx1"/>
                </a:solidFill>
                <a:latin typeface="Comic Sans MS" pitchFamily="66" charset="0"/>
              </a:defRPr>
            </a:lvl4pPr>
            <a:lvl5pPr marL="2057400" indent="-22860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pPr algn="ctr">
              <a:spcBef>
                <a:spcPct val="50000"/>
              </a:spcBef>
            </a:pPr>
            <a:r>
              <a:rPr lang="en-US" sz="2200" dirty="0"/>
              <a:t>Renaissance Artists embraced some of the ideals of Greece and Rome in their art</a:t>
            </a:r>
          </a:p>
          <a:p>
            <a:pPr algn="ctr">
              <a:spcBef>
                <a:spcPct val="50000"/>
              </a:spcBef>
            </a:pPr>
            <a:r>
              <a:rPr lang="en-US" sz="2200" dirty="0"/>
              <a:t>They wanted their subjects to be realistic and focused on humanity and emotion</a:t>
            </a:r>
          </a:p>
          <a:p>
            <a:pPr algn="ctr">
              <a:spcBef>
                <a:spcPct val="50000"/>
              </a:spcBef>
            </a:pPr>
            <a:r>
              <a:rPr lang="en-US" sz="2200" dirty="0"/>
              <a:t>New Techniques also emerged</a:t>
            </a:r>
          </a:p>
          <a:p>
            <a:pPr algn="ctr">
              <a:spcBef>
                <a:spcPct val="50000"/>
              </a:spcBef>
            </a:pPr>
            <a:r>
              <a:rPr lang="en-US" sz="2200" dirty="0"/>
              <a:t>Frescos: Painting done on wet plaster became popular because it gave depth to the paintings </a:t>
            </a:r>
          </a:p>
          <a:p>
            <a:pPr algn="ctr">
              <a:spcBef>
                <a:spcPct val="50000"/>
              </a:spcBef>
            </a:pPr>
            <a:r>
              <a:rPr lang="en-US" sz="2200" dirty="0"/>
              <a:t>Sculpture emphasized realism and the human form</a:t>
            </a:r>
          </a:p>
          <a:p>
            <a:pPr algn="ctr">
              <a:spcBef>
                <a:spcPct val="50000"/>
              </a:spcBef>
            </a:pPr>
            <a:r>
              <a:rPr lang="en-US" sz="2200" dirty="0"/>
              <a:t>Architecture reached new heights of design</a:t>
            </a:r>
          </a:p>
        </p:txBody>
      </p:sp>
    </p:spTree>
    <p:extLst>
      <p:ext uri="{BB962C8B-B14F-4D97-AF65-F5344CB8AC3E}">
        <p14:creationId xmlns="" xmlns:p14="http://schemas.microsoft.com/office/powerpoint/2010/main" val="120834053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0243"/>
                                        </p:tgtEl>
                                        <p:attrNameLst>
                                          <p:attrName>style.visibility</p:attrName>
                                        </p:attrNameLst>
                                      </p:cBhvr>
                                      <p:to>
                                        <p:strVal val="visible"/>
                                      </p:to>
                                    </p:set>
                                    <p:animEffect transition="in" filter="dissolve">
                                      <p:cBhvr>
                                        <p:cTn id="7" dur="500"/>
                                        <p:tgtEl>
                                          <p:spTgt spid="1024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3" presetClass="entr" presetSubtype="16" fill="hold" grpId="0" nodeType="clickEffect">
                                  <p:stCondLst>
                                    <p:cond delay="0"/>
                                  </p:stCondLst>
                                  <p:childTnLst>
                                    <p:set>
                                      <p:cBhvr>
                                        <p:cTn id="11" dur="1" fill="hold">
                                          <p:stCondLst>
                                            <p:cond delay="0"/>
                                          </p:stCondLst>
                                        </p:cTn>
                                        <p:tgtEl>
                                          <p:spTgt spid="10244">
                                            <p:txEl>
                                              <p:pRg st="0" end="0"/>
                                            </p:txEl>
                                          </p:spTgt>
                                        </p:tgtEl>
                                        <p:attrNameLst>
                                          <p:attrName>style.visibility</p:attrName>
                                        </p:attrNameLst>
                                      </p:cBhvr>
                                      <p:to>
                                        <p:strVal val="visible"/>
                                      </p:to>
                                    </p:set>
                                    <p:anim calcmode="lin" valueType="num">
                                      <p:cBhvr>
                                        <p:cTn id="12" dur="500" fill="hold"/>
                                        <p:tgtEl>
                                          <p:spTgt spid="10244">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10244">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3" presetClass="entr" presetSubtype="16" fill="hold" grpId="0" nodeType="clickEffect">
                                  <p:stCondLst>
                                    <p:cond delay="0"/>
                                  </p:stCondLst>
                                  <p:childTnLst>
                                    <p:set>
                                      <p:cBhvr>
                                        <p:cTn id="17" dur="1" fill="hold">
                                          <p:stCondLst>
                                            <p:cond delay="0"/>
                                          </p:stCondLst>
                                        </p:cTn>
                                        <p:tgtEl>
                                          <p:spTgt spid="10244">
                                            <p:txEl>
                                              <p:pRg st="1" end="1"/>
                                            </p:txEl>
                                          </p:spTgt>
                                        </p:tgtEl>
                                        <p:attrNameLst>
                                          <p:attrName>style.visibility</p:attrName>
                                        </p:attrNameLst>
                                      </p:cBhvr>
                                      <p:to>
                                        <p:strVal val="visible"/>
                                      </p:to>
                                    </p:set>
                                    <p:anim calcmode="lin" valueType="num">
                                      <p:cBhvr>
                                        <p:cTn id="18" dur="500" fill="hold"/>
                                        <p:tgtEl>
                                          <p:spTgt spid="10244">
                                            <p:txEl>
                                              <p:pRg st="1" end="1"/>
                                            </p:txEl>
                                          </p:spTgt>
                                        </p:tgtEl>
                                        <p:attrNameLst>
                                          <p:attrName>ppt_w</p:attrName>
                                        </p:attrNameLst>
                                      </p:cBhvr>
                                      <p:tavLst>
                                        <p:tav tm="0">
                                          <p:val>
                                            <p:fltVal val="0"/>
                                          </p:val>
                                        </p:tav>
                                        <p:tav tm="100000">
                                          <p:val>
                                            <p:strVal val="#ppt_w"/>
                                          </p:val>
                                        </p:tav>
                                      </p:tavLst>
                                    </p:anim>
                                    <p:anim calcmode="lin" valueType="num">
                                      <p:cBhvr>
                                        <p:cTn id="19" dur="500" fill="hold"/>
                                        <p:tgtEl>
                                          <p:spTgt spid="10244">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3" presetClass="entr" presetSubtype="16" fill="hold" grpId="0" nodeType="clickEffect">
                                  <p:stCondLst>
                                    <p:cond delay="0"/>
                                  </p:stCondLst>
                                  <p:childTnLst>
                                    <p:set>
                                      <p:cBhvr>
                                        <p:cTn id="23" dur="1" fill="hold">
                                          <p:stCondLst>
                                            <p:cond delay="0"/>
                                          </p:stCondLst>
                                        </p:cTn>
                                        <p:tgtEl>
                                          <p:spTgt spid="10244">
                                            <p:txEl>
                                              <p:pRg st="2" end="2"/>
                                            </p:txEl>
                                          </p:spTgt>
                                        </p:tgtEl>
                                        <p:attrNameLst>
                                          <p:attrName>style.visibility</p:attrName>
                                        </p:attrNameLst>
                                      </p:cBhvr>
                                      <p:to>
                                        <p:strVal val="visible"/>
                                      </p:to>
                                    </p:set>
                                    <p:anim calcmode="lin" valueType="num">
                                      <p:cBhvr>
                                        <p:cTn id="24" dur="500" fill="hold"/>
                                        <p:tgtEl>
                                          <p:spTgt spid="10244">
                                            <p:txEl>
                                              <p:pRg st="2" end="2"/>
                                            </p:txEl>
                                          </p:spTgt>
                                        </p:tgtEl>
                                        <p:attrNameLst>
                                          <p:attrName>ppt_w</p:attrName>
                                        </p:attrNameLst>
                                      </p:cBhvr>
                                      <p:tavLst>
                                        <p:tav tm="0">
                                          <p:val>
                                            <p:fltVal val="0"/>
                                          </p:val>
                                        </p:tav>
                                        <p:tav tm="100000">
                                          <p:val>
                                            <p:strVal val="#ppt_w"/>
                                          </p:val>
                                        </p:tav>
                                      </p:tavLst>
                                    </p:anim>
                                    <p:anim calcmode="lin" valueType="num">
                                      <p:cBhvr>
                                        <p:cTn id="25" dur="500" fill="hold"/>
                                        <p:tgtEl>
                                          <p:spTgt spid="10244">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3" presetClass="entr" presetSubtype="16" fill="hold" grpId="0" nodeType="clickEffect">
                                  <p:stCondLst>
                                    <p:cond delay="0"/>
                                  </p:stCondLst>
                                  <p:childTnLst>
                                    <p:set>
                                      <p:cBhvr>
                                        <p:cTn id="29" dur="1" fill="hold">
                                          <p:stCondLst>
                                            <p:cond delay="0"/>
                                          </p:stCondLst>
                                        </p:cTn>
                                        <p:tgtEl>
                                          <p:spTgt spid="10244">
                                            <p:txEl>
                                              <p:pRg st="3" end="3"/>
                                            </p:txEl>
                                          </p:spTgt>
                                        </p:tgtEl>
                                        <p:attrNameLst>
                                          <p:attrName>style.visibility</p:attrName>
                                        </p:attrNameLst>
                                      </p:cBhvr>
                                      <p:to>
                                        <p:strVal val="visible"/>
                                      </p:to>
                                    </p:set>
                                    <p:anim calcmode="lin" valueType="num">
                                      <p:cBhvr>
                                        <p:cTn id="30" dur="500" fill="hold"/>
                                        <p:tgtEl>
                                          <p:spTgt spid="10244">
                                            <p:txEl>
                                              <p:pRg st="3" end="3"/>
                                            </p:txEl>
                                          </p:spTgt>
                                        </p:tgtEl>
                                        <p:attrNameLst>
                                          <p:attrName>ppt_w</p:attrName>
                                        </p:attrNameLst>
                                      </p:cBhvr>
                                      <p:tavLst>
                                        <p:tav tm="0">
                                          <p:val>
                                            <p:fltVal val="0"/>
                                          </p:val>
                                        </p:tav>
                                        <p:tav tm="100000">
                                          <p:val>
                                            <p:strVal val="#ppt_w"/>
                                          </p:val>
                                        </p:tav>
                                      </p:tavLst>
                                    </p:anim>
                                    <p:anim calcmode="lin" valueType="num">
                                      <p:cBhvr>
                                        <p:cTn id="31" dur="500" fill="hold"/>
                                        <p:tgtEl>
                                          <p:spTgt spid="10244">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3" presetClass="entr" presetSubtype="16" fill="hold" grpId="0" nodeType="clickEffect">
                                  <p:stCondLst>
                                    <p:cond delay="0"/>
                                  </p:stCondLst>
                                  <p:childTnLst>
                                    <p:set>
                                      <p:cBhvr>
                                        <p:cTn id="35" dur="1" fill="hold">
                                          <p:stCondLst>
                                            <p:cond delay="0"/>
                                          </p:stCondLst>
                                        </p:cTn>
                                        <p:tgtEl>
                                          <p:spTgt spid="10244">
                                            <p:txEl>
                                              <p:pRg st="4" end="4"/>
                                            </p:txEl>
                                          </p:spTgt>
                                        </p:tgtEl>
                                        <p:attrNameLst>
                                          <p:attrName>style.visibility</p:attrName>
                                        </p:attrNameLst>
                                      </p:cBhvr>
                                      <p:to>
                                        <p:strVal val="visible"/>
                                      </p:to>
                                    </p:set>
                                    <p:anim calcmode="lin" valueType="num">
                                      <p:cBhvr>
                                        <p:cTn id="36" dur="500" fill="hold"/>
                                        <p:tgtEl>
                                          <p:spTgt spid="10244">
                                            <p:txEl>
                                              <p:pRg st="4" end="4"/>
                                            </p:txEl>
                                          </p:spTgt>
                                        </p:tgtEl>
                                        <p:attrNameLst>
                                          <p:attrName>ppt_w</p:attrName>
                                        </p:attrNameLst>
                                      </p:cBhvr>
                                      <p:tavLst>
                                        <p:tav tm="0">
                                          <p:val>
                                            <p:fltVal val="0"/>
                                          </p:val>
                                        </p:tav>
                                        <p:tav tm="100000">
                                          <p:val>
                                            <p:strVal val="#ppt_w"/>
                                          </p:val>
                                        </p:tav>
                                      </p:tavLst>
                                    </p:anim>
                                    <p:anim calcmode="lin" valueType="num">
                                      <p:cBhvr>
                                        <p:cTn id="37" dur="500" fill="hold"/>
                                        <p:tgtEl>
                                          <p:spTgt spid="10244">
                                            <p:txEl>
                                              <p:pRg st="4" end="4"/>
                                            </p:txEl>
                                          </p:spTgt>
                                        </p:tgtEl>
                                        <p:attrNameLst>
                                          <p:attrName>ppt_h</p:attrName>
                                        </p:attrNameLst>
                                      </p:cBhvr>
                                      <p:tavLst>
                                        <p:tav tm="0">
                                          <p:val>
                                            <p:fltVal val="0"/>
                                          </p:val>
                                        </p:tav>
                                        <p:tav tm="100000">
                                          <p:val>
                                            <p:strVal val="#ppt_h"/>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23" presetClass="entr" presetSubtype="16" fill="hold" grpId="0" nodeType="clickEffect">
                                  <p:stCondLst>
                                    <p:cond delay="0"/>
                                  </p:stCondLst>
                                  <p:childTnLst>
                                    <p:set>
                                      <p:cBhvr>
                                        <p:cTn id="41" dur="1" fill="hold">
                                          <p:stCondLst>
                                            <p:cond delay="0"/>
                                          </p:stCondLst>
                                        </p:cTn>
                                        <p:tgtEl>
                                          <p:spTgt spid="10244">
                                            <p:txEl>
                                              <p:pRg st="5" end="5"/>
                                            </p:txEl>
                                          </p:spTgt>
                                        </p:tgtEl>
                                        <p:attrNameLst>
                                          <p:attrName>style.visibility</p:attrName>
                                        </p:attrNameLst>
                                      </p:cBhvr>
                                      <p:to>
                                        <p:strVal val="visible"/>
                                      </p:to>
                                    </p:set>
                                    <p:anim calcmode="lin" valueType="num">
                                      <p:cBhvr>
                                        <p:cTn id="42" dur="500" fill="hold"/>
                                        <p:tgtEl>
                                          <p:spTgt spid="10244">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10244">
                                            <p:txEl>
                                              <p:pRg st="5" end="5"/>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4" grpId="0" build="p"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267" name="Object 3"/>
          <p:cNvGraphicFramePr>
            <a:graphicFrameLocks noChangeAspect="1"/>
          </p:cNvGraphicFramePr>
          <p:nvPr/>
        </p:nvGraphicFramePr>
        <p:xfrm>
          <a:off x="1592263" y="609600"/>
          <a:ext cx="5959475" cy="838200"/>
        </p:xfrm>
        <a:graphic>
          <a:graphicData uri="http://schemas.openxmlformats.org/presentationml/2006/ole">
            <p:oleObj spid="_x0000_s3074" name="Image" r:id="rId3" imgW="5959760" imgH="838391" progId="">
              <p:embed/>
            </p:oleObj>
          </a:graphicData>
        </a:graphic>
      </p:graphicFrame>
      <p:sp>
        <p:nvSpPr>
          <p:cNvPr id="11268" name="Rectangle 4"/>
          <p:cNvSpPr>
            <a:spLocks noChangeArrowheads="1"/>
          </p:cNvSpPr>
          <p:nvPr/>
        </p:nvSpPr>
        <p:spPr bwMode="auto">
          <a:xfrm>
            <a:off x="228600" y="4570413"/>
            <a:ext cx="8686800" cy="1577975"/>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ctr"/>
            <a:r>
              <a:rPr lang="en-US" sz="2800" b="1">
                <a:solidFill>
                  <a:srgbClr val="000099"/>
                </a:solidFill>
              </a:rPr>
              <a:t>Born in 1475 in a small town near Florence, is considered to be one of the most inspired men who ever lived</a:t>
            </a:r>
          </a:p>
        </p:txBody>
      </p:sp>
    </p:spTree>
    <p:extLst>
      <p:ext uri="{BB962C8B-B14F-4D97-AF65-F5344CB8AC3E}">
        <p14:creationId xmlns="" xmlns:p14="http://schemas.microsoft.com/office/powerpoint/2010/main" val="307356374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nodeType="clickEffect">
                                  <p:stCondLst>
                                    <p:cond delay="0"/>
                                  </p:stCondLst>
                                  <p:childTnLst>
                                    <p:set>
                                      <p:cBhvr>
                                        <p:cTn id="6" dur="1" fill="hold">
                                          <p:stCondLst>
                                            <p:cond delay="0"/>
                                          </p:stCondLst>
                                        </p:cTn>
                                        <p:tgtEl>
                                          <p:spTgt spid="11267"/>
                                        </p:tgtEl>
                                        <p:attrNameLst>
                                          <p:attrName>style.visibility</p:attrName>
                                        </p:attrNameLst>
                                      </p:cBhvr>
                                      <p:to>
                                        <p:strVal val="visible"/>
                                      </p:to>
                                    </p:set>
                                    <p:animEffect transition="in" filter="strips(downRight)">
                                      <p:cBhvr>
                                        <p:cTn id="7" dur="500"/>
                                        <p:tgtEl>
                                          <p:spTgt spid="1126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3" presetClass="entr" presetSubtype="16" fill="hold" grpId="0" nodeType="clickEffect">
                                  <p:stCondLst>
                                    <p:cond delay="0"/>
                                  </p:stCondLst>
                                  <p:childTnLst>
                                    <p:set>
                                      <p:cBhvr>
                                        <p:cTn id="11" dur="1" fill="hold">
                                          <p:stCondLst>
                                            <p:cond delay="0"/>
                                          </p:stCondLst>
                                        </p:cTn>
                                        <p:tgtEl>
                                          <p:spTgt spid="11268"/>
                                        </p:tgtEl>
                                        <p:attrNameLst>
                                          <p:attrName>style.visibility</p:attrName>
                                        </p:attrNameLst>
                                      </p:cBhvr>
                                      <p:to>
                                        <p:strVal val="visible"/>
                                      </p:to>
                                    </p:set>
                                    <p:anim calcmode="lin" valueType="num">
                                      <p:cBhvr>
                                        <p:cTn id="12" dur="500" fill="hold"/>
                                        <p:tgtEl>
                                          <p:spTgt spid="11268"/>
                                        </p:tgtEl>
                                        <p:attrNameLst>
                                          <p:attrName>ppt_w</p:attrName>
                                        </p:attrNameLst>
                                      </p:cBhvr>
                                      <p:tavLst>
                                        <p:tav tm="0">
                                          <p:val>
                                            <p:fltVal val="0"/>
                                          </p:val>
                                        </p:tav>
                                        <p:tav tm="100000">
                                          <p:val>
                                            <p:strVal val="#ppt_w"/>
                                          </p:val>
                                        </p:tav>
                                      </p:tavLst>
                                    </p:anim>
                                    <p:anim calcmode="lin" valueType="num">
                                      <p:cBhvr>
                                        <p:cTn id="13" dur="500" fill="hold"/>
                                        <p:tgtEl>
                                          <p:spTgt spid="1126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8" grpId="0" animBg="1"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5638800" y="76200"/>
            <a:ext cx="3429000" cy="1143000"/>
          </a:xfrm>
        </p:spPr>
        <p:txBody>
          <a:bodyPr/>
          <a:lstStyle/>
          <a:p>
            <a:pPr eaLnBrk="1" hangingPunct="1"/>
            <a:r>
              <a:rPr lang="en-US" smtClean="0">
                <a:latin typeface="Comic Sans MS" pitchFamily="66" charset="0"/>
              </a:rPr>
              <a:t>David</a:t>
            </a:r>
          </a:p>
        </p:txBody>
      </p:sp>
      <p:pic>
        <p:nvPicPr>
          <p:cNvPr id="12292" name="Picture 4" descr="http://pro.corbis.com/images/AV001628.jpg?size=67&amp;uid={d69fa09c-117d-43a5-9c98-016793b9f52e}"/>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181600" y="1371600"/>
            <a:ext cx="1654023" cy="2057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2294" name="Picture 6" descr="http://pro.corbis.com/images/DWF15-895085.jpg?size=67&amp;uid={722332a6-c40a-4ee1-8ec0-6a1ce8f5706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066800" y="671981"/>
            <a:ext cx="3581400" cy="519541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2296" name="Picture 8" descr="http://pro.corbis.com/images/AV001635.jpg?size=67&amp;uid={0570f576-8334-4584-89f3-f53761e503b8}"/>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6742113" y="3962400"/>
            <a:ext cx="2020887" cy="2514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2297" name="Rectangle 9"/>
          <p:cNvSpPr>
            <a:spLocks noChangeArrowheads="1"/>
          </p:cNvSpPr>
          <p:nvPr/>
        </p:nvSpPr>
        <p:spPr bwMode="auto">
          <a:xfrm>
            <a:off x="7162800" y="1752600"/>
            <a:ext cx="1676400" cy="16875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ctr"/>
            <a:r>
              <a:rPr lang="en-US" b="1"/>
              <a:t>Michelangelo created his masterpiece </a:t>
            </a:r>
            <a:r>
              <a:rPr lang="en-US" b="1" i="1"/>
              <a:t>David </a:t>
            </a:r>
            <a:r>
              <a:rPr lang="en-US" b="1"/>
              <a:t>in 1504</a:t>
            </a:r>
            <a:r>
              <a:rPr lang="en-US" b="1" i="1"/>
              <a:t>.</a:t>
            </a:r>
          </a:p>
        </p:txBody>
      </p:sp>
    </p:spTree>
    <p:extLst>
      <p:ext uri="{BB962C8B-B14F-4D97-AF65-F5344CB8AC3E}">
        <p14:creationId xmlns="" xmlns:p14="http://schemas.microsoft.com/office/powerpoint/2010/main" val="280694911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2290"/>
                                        </p:tgtEl>
                                        <p:attrNameLst>
                                          <p:attrName>style.visibility</p:attrName>
                                        </p:attrNameLst>
                                      </p:cBhvr>
                                      <p:to>
                                        <p:strVal val="visible"/>
                                      </p:to>
                                    </p:set>
                                    <p:animEffect transition="in" filter="dissolve">
                                      <p:cBhvr>
                                        <p:cTn id="7" dur="500"/>
                                        <p:tgtEl>
                                          <p:spTgt spid="1229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12292"/>
                                        </p:tgtEl>
                                        <p:attrNameLst>
                                          <p:attrName>style.visibility</p:attrName>
                                        </p:attrNameLst>
                                      </p:cBhvr>
                                      <p:to>
                                        <p:strVal val="visible"/>
                                      </p:to>
                                    </p:set>
                                    <p:animEffect transition="in" filter="dissolve">
                                      <p:cBhvr>
                                        <p:cTn id="12" dur="500"/>
                                        <p:tgtEl>
                                          <p:spTgt spid="1229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12294"/>
                                        </p:tgtEl>
                                        <p:attrNameLst>
                                          <p:attrName>style.visibility</p:attrName>
                                        </p:attrNameLst>
                                      </p:cBhvr>
                                      <p:to>
                                        <p:strVal val="visible"/>
                                      </p:to>
                                    </p:set>
                                    <p:animEffect transition="in" filter="dissolve">
                                      <p:cBhvr>
                                        <p:cTn id="17" dur="500"/>
                                        <p:tgtEl>
                                          <p:spTgt spid="1229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12296"/>
                                        </p:tgtEl>
                                        <p:attrNameLst>
                                          <p:attrName>style.visibility</p:attrName>
                                        </p:attrNameLst>
                                      </p:cBhvr>
                                      <p:to>
                                        <p:strVal val="visible"/>
                                      </p:to>
                                    </p:set>
                                    <p:animEffect transition="in" filter="dissolve">
                                      <p:cBhvr>
                                        <p:cTn id="22" dur="500"/>
                                        <p:tgtEl>
                                          <p:spTgt spid="12296"/>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2297"/>
                                        </p:tgtEl>
                                        <p:attrNameLst>
                                          <p:attrName>style.visibility</p:attrName>
                                        </p:attrNameLst>
                                      </p:cBhvr>
                                      <p:to>
                                        <p:strVal val="visible"/>
                                      </p:to>
                                    </p:set>
                                    <p:animEffect transition="in" filter="wipe(left)">
                                      <p:cBhvr>
                                        <p:cTn id="27" dur="500"/>
                                        <p:tgtEl>
                                          <p:spTgt spid="122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autoUpdateAnimBg="0"/>
      <p:bldP spid="12297"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4400" dirty="0" smtClean="0"/>
              <a:t>How did the Black Plague impact Europe. Give 2 negative examples and 2 positive examples.</a:t>
            </a:r>
            <a:endParaRPr lang="en-US" sz="4400" dirty="0"/>
          </a:p>
        </p:txBody>
      </p:sp>
    </p:spTree>
    <p:extLst>
      <p:ext uri="{BB962C8B-B14F-4D97-AF65-F5344CB8AC3E}">
        <p14:creationId xmlns="" xmlns:p14="http://schemas.microsoft.com/office/powerpoint/2010/main" val="422745326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4343400" y="228600"/>
            <a:ext cx="4800600" cy="1143000"/>
          </a:xfrm>
        </p:spPr>
        <p:txBody>
          <a:bodyPr/>
          <a:lstStyle/>
          <a:p>
            <a:pPr eaLnBrk="1" hangingPunct="1"/>
            <a:r>
              <a:rPr lang="en-US" sz="3600" smtClean="0">
                <a:latin typeface="Comic Sans MS" pitchFamily="66" charset="0"/>
              </a:rPr>
              <a:t>Sistine Chapel</a:t>
            </a:r>
          </a:p>
        </p:txBody>
      </p:sp>
      <p:sp>
        <p:nvSpPr>
          <p:cNvPr id="13315" name="Rectangle 3"/>
          <p:cNvSpPr>
            <a:spLocks noChangeArrowheads="1"/>
          </p:cNvSpPr>
          <p:nvPr/>
        </p:nvSpPr>
        <p:spPr bwMode="auto">
          <a:xfrm>
            <a:off x="4953000" y="1203325"/>
            <a:ext cx="3733800" cy="1920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ctr" eaLnBrk="1" hangingPunct="1"/>
            <a:r>
              <a:rPr lang="en-US" sz="2000" b="1">
                <a:solidFill>
                  <a:srgbClr val="000099"/>
                </a:solidFill>
              </a:rPr>
              <a:t>About a year after creating </a:t>
            </a:r>
            <a:r>
              <a:rPr lang="en-US" sz="2000" b="1" i="1">
                <a:solidFill>
                  <a:srgbClr val="000099"/>
                </a:solidFill>
              </a:rPr>
              <a:t>David</a:t>
            </a:r>
            <a:r>
              <a:rPr lang="en-US" sz="2000" b="1">
                <a:solidFill>
                  <a:srgbClr val="000099"/>
                </a:solidFill>
              </a:rPr>
              <a:t>, Pope Julius II summoned Michelangelo to Rome to work on his most famous project, the ceiling of the Sistine Chapel. </a:t>
            </a:r>
          </a:p>
        </p:txBody>
      </p:sp>
      <p:pic>
        <p:nvPicPr>
          <p:cNvPr id="20484" name="Picture 8" descr="http://pro.corbis.com/images/42-15522092.jpg?size=67&amp;uid={e41dfd02-3e06-4c4e-bd36-5db769cc937b}"/>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54000" y="381000"/>
            <a:ext cx="3951288" cy="5943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0485" name="Picture 10" descr="http://pro.corbis.com/images/42-16640753.jpg?size=67&amp;uid={d865abaf-8f00-4dd1-b33e-153ab998cacf}"/>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343400" y="3276600"/>
            <a:ext cx="4648200" cy="31003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415538583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3315"/>
                                        </p:tgtEl>
                                        <p:attrNameLst>
                                          <p:attrName>style.visibility</p:attrName>
                                        </p:attrNameLst>
                                      </p:cBhvr>
                                      <p:to>
                                        <p:strVal val="visible"/>
                                      </p:to>
                                    </p:set>
                                    <p:animEffect transition="in" filter="dissolve">
                                      <p:cBhvr>
                                        <p:cTn id="7" dur="500"/>
                                        <p:tgtEl>
                                          <p:spTgt spid="1331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1" fill="hold" grpId="0" nodeType="clickEffect">
                                  <p:stCondLst>
                                    <p:cond delay="0"/>
                                  </p:stCondLst>
                                  <p:childTnLst>
                                    <p:set>
                                      <p:cBhvr>
                                        <p:cTn id="11" dur="1" fill="hold">
                                          <p:stCondLst>
                                            <p:cond delay="0"/>
                                          </p:stCondLst>
                                        </p:cTn>
                                        <p:tgtEl>
                                          <p:spTgt spid="13314"/>
                                        </p:tgtEl>
                                        <p:attrNameLst>
                                          <p:attrName>style.visibility</p:attrName>
                                        </p:attrNameLst>
                                      </p:cBhvr>
                                      <p:to>
                                        <p:strVal val="visible"/>
                                      </p:to>
                                    </p:set>
                                    <p:anim calcmode="lin" valueType="num">
                                      <p:cBhvr additive="base">
                                        <p:cTn id="12" dur="500" fill="hold"/>
                                        <p:tgtEl>
                                          <p:spTgt spid="13314"/>
                                        </p:tgtEl>
                                        <p:attrNameLst>
                                          <p:attrName>ppt_x</p:attrName>
                                        </p:attrNameLst>
                                      </p:cBhvr>
                                      <p:tavLst>
                                        <p:tav tm="0">
                                          <p:val>
                                            <p:strVal val="#ppt_x"/>
                                          </p:val>
                                        </p:tav>
                                        <p:tav tm="100000">
                                          <p:val>
                                            <p:strVal val="#ppt_x"/>
                                          </p:val>
                                        </p:tav>
                                      </p:tavLst>
                                    </p:anim>
                                    <p:anim calcmode="lin" valueType="num">
                                      <p:cBhvr additive="base">
                                        <p:cTn id="13" dur="500" fill="hold"/>
                                        <p:tgtEl>
                                          <p:spTgt spid="1331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autoUpdateAnimBg="0"/>
      <p:bldP spid="13315" grpId="0"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9" name="Picture 3" descr="http://www.wga.hu/art/m/michelan/3sistina/1genesis/5eve/05_3ce5.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57200" y="174625"/>
            <a:ext cx="3733800" cy="2651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341" name="Picture 5" descr="http://www.wga.hu/art/m/michelan/3sistina/lastjudg/2lastjud.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800600" y="3238500"/>
            <a:ext cx="4038600" cy="30464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343" name="Picture 7" descr="http://www.wga.hu/art/m/michelan/3sistina/1genesis/9light/09_3ce9.jp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533400" y="3276600"/>
            <a:ext cx="3733800" cy="30575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345" name="Picture 9" descr="http://www.wga.hu/art/m/michelan/3sistina/1genesis/6adam/06_3ce6.jpg"/>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4800600" y="549275"/>
            <a:ext cx="4114800" cy="2114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4346" name="Text Box 10"/>
          <p:cNvSpPr txBox="1">
            <a:spLocks noChangeArrowheads="1"/>
          </p:cNvSpPr>
          <p:nvPr/>
        </p:nvSpPr>
        <p:spPr bwMode="auto">
          <a:xfrm>
            <a:off x="533400" y="2743200"/>
            <a:ext cx="3581400" cy="5175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mic Sans MS" pitchFamily="66" charset="0"/>
              </a:defRPr>
            </a:lvl1pPr>
            <a:lvl2pPr marL="742950" indent="-285750">
              <a:defRPr>
                <a:solidFill>
                  <a:schemeClr val="tx1"/>
                </a:solidFill>
                <a:latin typeface="Comic Sans MS" pitchFamily="66" charset="0"/>
              </a:defRPr>
            </a:lvl2pPr>
            <a:lvl3pPr marL="1143000" indent="-228600">
              <a:defRPr>
                <a:solidFill>
                  <a:schemeClr val="tx1"/>
                </a:solidFill>
                <a:latin typeface="Comic Sans MS" pitchFamily="66" charset="0"/>
              </a:defRPr>
            </a:lvl3pPr>
            <a:lvl4pPr marL="1600200" indent="-228600">
              <a:defRPr>
                <a:solidFill>
                  <a:schemeClr val="tx1"/>
                </a:solidFill>
                <a:latin typeface="Comic Sans MS" pitchFamily="66" charset="0"/>
              </a:defRPr>
            </a:lvl4pPr>
            <a:lvl5pPr marL="2057400" indent="-22860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pPr algn="ctr">
              <a:spcBef>
                <a:spcPct val="50000"/>
              </a:spcBef>
            </a:pPr>
            <a:r>
              <a:rPr lang="en-US" sz="2400"/>
              <a:t>Creation of Eve</a:t>
            </a:r>
          </a:p>
        </p:txBody>
      </p:sp>
      <p:sp>
        <p:nvSpPr>
          <p:cNvPr id="14347" name="Text Box 11"/>
          <p:cNvSpPr txBox="1">
            <a:spLocks noChangeArrowheads="1"/>
          </p:cNvSpPr>
          <p:nvPr/>
        </p:nvSpPr>
        <p:spPr bwMode="auto">
          <a:xfrm>
            <a:off x="5105400" y="2667000"/>
            <a:ext cx="3581400" cy="5175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mic Sans MS" pitchFamily="66" charset="0"/>
              </a:defRPr>
            </a:lvl1pPr>
            <a:lvl2pPr marL="742950" indent="-285750">
              <a:defRPr>
                <a:solidFill>
                  <a:schemeClr val="tx1"/>
                </a:solidFill>
                <a:latin typeface="Comic Sans MS" pitchFamily="66" charset="0"/>
              </a:defRPr>
            </a:lvl2pPr>
            <a:lvl3pPr marL="1143000" indent="-228600">
              <a:defRPr>
                <a:solidFill>
                  <a:schemeClr val="tx1"/>
                </a:solidFill>
                <a:latin typeface="Comic Sans MS" pitchFamily="66" charset="0"/>
              </a:defRPr>
            </a:lvl3pPr>
            <a:lvl4pPr marL="1600200" indent="-228600">
              <a:defRPr>
                <a:solidFill>
                  <a:schemeClr val="tx1"/>
                </a:solidFill>
                <a:latin typeface="Comic Sans MS" pitchFamily="66" charset="0"/>
              </a:defRPr>
            </a:lvl4pPr>
            <a:lvl5pPr marL="2057400" indent="-22860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pPr algn="ctr">
              <a:spcBef>
                <a:spcPct val="50000"/>
              </a:spcBef>
            </a:pPr>
            <a:r>
              <a:rPr lang="en-US" sz="2400"/>
              <a:t>Creation of Adam</a:t>
            </a:r>
          </a:p>
        </p:txBody>
      </p:sp>
      <p:sp>
        <p:nvSpPr>
          <p:cNvPr id="14348" name="Text Box 12"/>
          <p:cNvSpPr txBox="1">
            <a:spLocks noChangeArrowheads="1"/>
          </p:cNvSpPr>
          <p:nvPr/>
        </p:nvSpPr>
        <p:spPr bwMode="auto">
          <a:xfrm>
            <a:off x="304800" y="6400800"/>
            <a:ext cx="4114800" cy="4111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mic Sans MS" pitchFamily="66" charset="0"/>
              </a:defRPr>
            </a:lvl1pPr>
            <a:lvl2pPr marL="742950" indent="-285750">
              <a:defRPr>
                <a:solidFill>
                  <a:schemeClr val="tx1"/>
                </a:solidFill>
                <a:latin typeface="Comic Sans MS" pitchFamily="66" charset="0"/>
              </a:defRPr>
            </a:lvl2pPr>
            <a:lvl3pPr marL="1143000" indent="-228600">
              <a:defRPr>
                <a:solidFill>
                  <a:schemeClr val="tx1"/>
                </a:solidFill>
                <a:latin typeface="Comic Sans MS" pitchFamily="66" charset="0"/>
              </a:defRPr>
            </a:lvl3pPr>
            <a:lvl4pPr marL="1600200" indent="-228600">
              <a:defRPr>
                <a:solidFill>
                  <a:schemeClr val="tx1"/>
                </a:solidFill>
                <a:latin typeface="Comic Sans MS" pitchFamily="66" charset="0"/>
              </a:defRPr>
            </a:lvl4pPr>
            <a:lvl5pPr marL="2057400" indent="-22860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pPr algn="ctr">
              <a:spcBef>
                <a:spcPct val="50000"/>
              </a:spcBef>
            </a:pPr>
            <a:r>
              <a:rPr lang="en-US" b="1"/>
              <a:t>Separation of Light and Darkness</a:t>
            </a:r>
          </a:p>
        </p:txBody>
      </p:sp>
      <p:sp>
        <p:nvSpPr>
          <p:cNvPr id="14349" name="Text Box 13"/>
          <p:cNvSpPr txBox="1">
            <a:spLocks noChangeArrowheads="1"/>
          </p:cNvSpPr>
          <p:nvPr/>
        </p:nvSpPr>
        <p:spPr bwMode="auto">
          <a:xfrm>
            <a:off x="5181600" y="6324600"/>
            <a:ext cx="3581400" cy="5175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mic Sans MS" pitchFamily="66" charset="0"/>
              </a:defRPr>
            </a:lvl1pPr>
            <a:lvl2pPr marL="742950" indent="-285750">
              <a:defRPr>
                <a:solidFill>
                  <a:schemeClr val="tx1"/>
                </a:solidFill>
                <a:latin typeface="Comic Sans MS" pitchFamily="66" charset="0"/>
              </a:defRPr>
            </a:lvl2pPr>
            <a:lvl3pPr marL="1143000" indent="-228600">
              <a:defRPr>
                <a:solidFill>
                  <a:schemeClr val="tx1"/>
                </a:solidFill>
                <a:latin typeface="Comic Sans MS" pitchFamily="66" charset="0"/>
              </a:defRPr>
            </a:lvl3pPr>
            <a:lvl4pPr marL="1600200" indent="-228600">
              <a:defRPr>
                <a:solidFill>
                  <a:schemeClr val="tx1"/>
                </a:solidFill>
                <a:latin typeface="Comic Sans MS" pitchFamily="66" charset="0"/>
              </a:defRPr>
            </a:lvl4pPr>
            <a:lvl5pPr marL="2057400" indent="-22860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pPr algn="ctr">
              <a:spcBef>
                <a:spcPct val="50000"/>
              </a:spcBef>
            </a:pPr>
            <a:r>
              <a:rPr lang="en-US" sz="2400"/>
              <a:t>The Last Judgment</a:t>
            </a:r>
          </a:p>
        </p:txBody>
      </p:sp>
    </p:spTree>
    <p:extLst>
      <p:ext uri="{BB962C8B-B14F-4D97-AF65-F5344CB8AC3E}">
        <p14:creationId xmlns="" xmlns:p14="http://schemas.microsoft.com/office/powerpoint/2010/main" val="362437816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4339"/>
                                        </p:tgtEl>
                                        <p:attrNameLst>
                                          <p:attrName>style.visibility</p:attrName>
                                        </p:attrNameLst>
                                      </p:cBhvr>
                                      <p:to>
                                        <p:strVal val="visible"/>
                                      </p:to>
                                    </p:set>
                                    <p:animEffect transition="in" filter="dissolve">
                                      <p:cBhvr>
                                        <p:cTn id="7" dur="500"/>
                                        <p:tgtEl>
                                          <p:spTgt spid="1433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4346"/>
                                        </p:tgtEl>
                                        <p:attrNameLst>
                                          <p:attrName>style.visibility</p:attrName>
                                        </p:attrNameLst>
                                      </p:cBhvr>
                                      <p:to>
                                        <p:strVal val="visible"/>
                                      </p:to>
                                    </p:set>
                                    <p:animEffect transition="in" filter="dissolve">
                                      <p:cBhvr>
                                        <p:cTn id="12" dur="500"/>
                                        <p:tgtEl>
                                          <p:spTgt spid="1434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14345"/>
                                        </p:tgtEl>
                                        <p:attrNameLst>
                                          <p:attrName>style.visibility</p:attrName>
                                        </p:attrNameLst>
                                      </p:cBhvr>
                                      <p:to>
                                        <p:strVal val="visible"/>
                                      </p:to>
                                    </p:set>
                                    <p:animEffect transition="in" filter="dissolve">
                                      <p:cBhvr>
                                        <p:cTn id="17" dur="500"/>
                                        <p:tgtEl>
                                          <p:spTgt spid="1434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4347"/>
                                        </p:tgtEl>
                                        <p:attrNameLst>
                                          <p:attrName>style.visibility</p:attrName>
                                        </p:attrNameLst>
                                      </p:cBhvr>
                                      <p:to>
                                        <p:strVal val="visible"/>
                                      </p:to>
                                    </p:set>
                                    <p:animEffect transition="in" filter="dissolve">
                                      <p:cBhvr>
                                        <p:cTn id="22" dur="500"/>
                                        <p:tgtEl>
                                          <p:spTgt spid="14347"/>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nodeType="clickEffect">
                                  <p:stCondLst>
                                    <p:cond delay="0"/>
                                  </p:stCondLst>
                                  <p:childTnLst>
                                    <p:set>
                                      <p:cBhvr>
                                        <p:cTn id="26" dur="1" fill="hold">
                                          <p:stCondLst>
                                            <p:cond delay="0"/>
                                          </p:stCondLst>
                                        </p:cTn>
                                        <p:tgtEl>
                                          <p:spTgt spid="14343"/>
                                        </p:tgtEl>
                                        <p:attrNameLst>
                                          <p:attrName>style.visibility</p:attrName>
                                        </p:attrNameLst>
                                      </p:cBhvr>
                                      <p:to>
                                        <p:strVal val="visible"/>
                                      </p:to>
                                    </p:set>
                                    <p:animEffect transition="in" filter="dissolve">
                                      <p:cBhvr>
                                        <p:cTn id="27" dur="500"/>
                                        <p:tgtEl>
                                          <p:spTgt spid="14343"/>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4348"/>
                                        </p:tgtEl>
                                        <p:attrNameLst>
                                          <p:attrName>style.visibility</p:attrName>
                                        </p:attrNameLst>
                                      </p:cBhvr>
                                      <p:to>
                                        <p:strVal val="visible"/>
                                      </p:to>
                                    </p:set>
                                    <p:animEffect transition="in" filter="dissolve">
                                      <p:cBhvr>
                                        <p:cTn id="32" dur="500"/>
                                        <p:tgtEl>
                                          <p:spTgt spid="14348"/>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nodeType="clickEffect">
                                  <p:stCondLst>
                                    <p:cond delay="0"/>
                                  </p:stCondLst>
                                  <p:childTnLst>
                                    <p:set>
                                      <p:cBhvr>
                                        <p:cTn id="36" dur="1" fill="hold">
                                          <p:stCondLst>
                                            <p:cond delay="0"/>
                                          </p:stCondLst>
                                        </p:cTn>
                                        <p:tgtEl>
                                          <p:spTgt spid="14341"/>
                                        </p:tgtEl>
                                        <p:attrNameLst>
                                          <p:attrName>style.visibility</p:attrName>
                                        </p:attrNameLst>
                                      </p:cBhvr>
                                      <p:to>
                                        <p:strVal val="visible"/>
                                      </p:to>
                                    </p:set>
                                    <p:animEffect transition="in" filter="dissolve">
                                      <p:cBhvr>
                                        <p:cTn id="37" dur="500"/>
                                        <p:tgtEl>
                                          <p:spTgt spid="14341"/>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14349"/>
                                        </p:tgtEl>
                                        <p:attrNameLst>
                                          <p:attrName>style.visibility</p:attrName>
                                        </p:attrNameLst>
                                      </p:cBhvr>
                                      <p:to>
                                        <p:strVal val="visible"/>
                                      </p:to>
                                    </p:set>
                                    <p:animEffect transition="in" filter="dissolve">
                                      <p:cBhvr>
                                        <p:cTn id="42" dur="500"/>
                                        <p:tgtEl>
                                          <p:spTgt spid="143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6" grpId="0" autoUpdateAnimBg="0"/>
      <p:bldP spid="14347" grpId="0" autoUpdateAnimBg="0"/>
      <p:bldP spid="14348" grpId="0" autoUpdateAnimBg="0"/>
      <p:bldP spid="14349" grpId="0"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152400" y="228600"/>
            <a:ext cx="3657600" cy="1143000"/>
          </a:xfrm>
        </p:spPr>
        <p:txBody>
          <a:bodyPr/>
          <a:lstStyle/>
          <a:p>
            <a:pPr eaLnBrk="1" hangingPunct="1"/>
            <a:r>
              <a:rPr lang="en-US" sz="3200" smtClean="0">
                <a:solidFill>
                  <a:srgbClr val="000099"/>
                </a:solidFill>
                <a:latin typeface="Comic Sans MS" pitchFamily="66" charset="0"/>
              </a:rPr>
              <a:t>La Pieta  1499</a:t>
            </a:r>
            <a:br>
              <a:rPr lang="en-US" sz="3200" smtClean="0">
                <a:solidFill>
                  <a:srgbClr val="000099"/>
                </a:solidFill>
                <a:latin typeface="Comic Sans MS" pitchFamily="66" charset="0"/>
              </a:rPr>
            </a:br>
            <a:r>
              <a:rPr lang="en-US" sz="3200" smtClean="0">
                <a:solidFill>
                  <a:srgbClr val="000099"/>
                </a:solidFill>
                <a:latin typeface="Comic Sans MS" pitchFamily="66" charset="0"/>
              </a:rPr>
              <a:t>Marble Sculpture</a:t>
            </a:r>
          </a:p>
        </p:txBody>
      </p:sp>
      <p:pic>
        <p:nvPicPr>
          <p:cNvPr id="15364" name="Picture 4" descr="http://pro.corbis.com/images/DWF15-649625.jpg?size=67&amp;uid={9aeaf2d2-e31f-4c28-9d68-cbe2297f4c3b}"/>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648200" y="3348038"/>
            <a:ext cx="4267200" cy="32813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5365" name="Picture 5" descr="http://irap.wonsaponatime.net/mich/17.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52400" y="1600200"/>
            <a:ext cx="4222750" cy="42306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5367" name="Picture 7" descr="http://www.wga.hu/art/m/michelan/1sculptu/pieta/1pieta2.jp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6773863" y="228600"/>
            <a:ext cx="2217737" cy="2895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5369" name="Picture 9" descr="http://www.wga.hu/art/m/michelan/1sculptu/pieta/1pieta3.jpg"/>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4481513" y="228600"/>
            <a:ext cx="2147887" cy="2895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17869171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5362"/>
                                        </p:tgtEl>
                                        <p:attrNameLst>
                                          <p:attrName>style.visibility</p:attrName>
                                        </p:attrNameLst>
                                      </p:cBhvr>
                                      <p:to>
                                        <p:strVal val="visible"/>
                                      </p:to>
                                    </p:set>
                                    <p:animEffect transition="in" filter="dissolve">
                                      <p:cBhvr>
                                        <p:cTn id="7" dur="500"/>
                                        <p:tgtEl>
                                          <p:spTgt spid="1536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nodeType="clickEffect">
                                  <p:stCondLst>
                                    <p:cond delay="0"/>
                                  </p:stCondLst>
                                  <p:childTnLst>
                                    <p:set>
                                      <p:cBhvr>
                                        <p:cTn id="11" dur="1" fill="hold">
                                          <p:stCondLst>
                                            <p:cond delay="0"/>
                                          </p:stCondLst>
                                        </p:cTn>
                                        <p:tgtEl>
                                          <p:spTgt spid="15365"/>
                                        </p:tgtEl>
                                        <p:attrNameLst>
                                          <p:attrName>style.visibility</p:attrName>
                                        </p:attrNameLst>
                                      </p:cBhvr>
                                      <p:to>
                                        <p:strVal val="visible"/>
                                      </p:to>
                                    </p:set>
                                    <p:anim calcmode="lin" valueType="num">
                                      <p:cBhvr additive="base">
                                        <p:cTn id="12" dur="500" fill="hold"/>
                                        <p:tgtEl>
                                          <p:spTgt spid="15365"/>
                                        </p:tgtEl>
                                        <p:attrNameLst>
                                          <p:attrName>ppt_x</p:attrName>
                                        </p:attrNameLst>
                                      </p:cBhvr>
                                      <p:tavLst>
                                        <p:tav tm="0">
                                          <p:val>
                                            <p:strVal val="0-#ppt_w/2"/>
                                          </p:val>
                                        </p:tav>
                                        <p:tav tm="100000">
                                          <p:val>
                                            <p:strVal val="#ppt_x"/>
                                          </p:val>
                                        </p:tav>
                                      </p:tavLst>
                                    </p:anim>
                                    <p:anim calcmode="lin" valueType="num">
                                      <p:cBhvr additive="base">
                                        <p:cTn id="13" dur="500" fill="hold"/>
                                        <p:tgtEl>
                                          <p:spTgt spid="15365"/>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nodeType="clickEffect">
                                  <p:stCondLst>
                                    <p:cond delay="0"/>
                                  </p:stCondLst>
                                  <p:childTnLst>
                                    <p:set>
                                      <p:cBhvr>
                                        <p:cTn id="17" dur="1" fill="hold">
                                          <p:stCondLst>
                                            <p:cond delay="0"/>
                                          </p:stCondLst>
                                        </p:cTn>
                                        <p:tgtEl>
                                          <p:spTgt spid="15364"/>
                                        </p:tgtEl>
                                        <p:attrNameLst>
                                          <p:attrName>style.visibility</p:attrName>
                                        </p:attrNameLst>
                                      </p:cBhvr>
                                      <p:to>
                                        <p:strVal val="visible"/>
                                      </p:to>
                                    </p:set>
                                    <p:anim calcmode="lin" valueType="num">
                                      <p:cBhvr additive="base">
                                        <p:cTn id="18" dur="500" fill="hold"/>
                                        <p:tgtEl>
                                          <p:spTgt spid="15364"/>
                                        </p:tgtEl>
                                        <p:attrNameLst>
                                          <p:attrName>ppt_x</p:attrName>
                                        </p:attrNameLst>
                                      </p:cBhvr>
                                      <p:tavLst>
                                        <p:tav tm="0">
                                          <p:val>
                                            <p:strVal val="#ppt_x"/>
                                          </p:val>
                                        </p:tav>
                                        <p:tav tm="100000">
                                          <p:val>
                                            <p:strVal val="#ppt_x"/>
                                          </p:val>
                                        </p:tav>
                                      </p:tavLst>
                                    </p:anim>
                                    <p:anim calcmode="lin" valueType="num">
                                      <p:cBhvr additive="base">
                                        <p:cTn id="19" dur="500" fill="hold"/>
                                        <p:tgtEl>
                                          <p:spTgt spid="15364"/>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1" fill="hold" nodeType="clickEffect">
                                  <p:stCondLst>
                                    <p:cond delay="0"/>
                                  </p:stCondLst>
                                  <p:childTnLst>
                                    <p:set>
                                      <p:cBhvr>
                                        <p:cTn id="23" dur="1" fill="hold">
                                          <p:stCondLst>
                                            <p:cond delay="0"/>
                                          </p:stCondLst>
                                        </p:cTn>
                                        <p:tgtEl>
                                          <p:spTgt spid="15367"/>
                                        </p:tgtEl>
                                        <p:attrNameLst>
                                          <p:attrName>style.visibility</p:attrName>
                                        </p:attrNameLst>
                                      </p:cBhvr>
                                      <p:to>
                                        <p:strVal val="visible"/>
                                      </p:to>
                                    </p:set>
                                    <p:anim calcmode="lin" valueType="num">
                                      <p:cBhvr additive="base">
                                        <p:cTn id="24" dur="500" fill="hold"/>
                                        <p:tgtEl>
                                          <p:spTgt spid="15367"/>
                                        </p:tgtEl>
                                        <p:attrNameLst>
                                          <p:attrName>ppt_x</p:attrName>
                                        </p:attrNameLst>
                                      </p:cBhvr>
                                      <p:tavLst>
                                        <p:tav tm="0">
                                          <p:val>
                                            <p:strVal val="#ppt_x"/>
                                          </p:val>
                                        </p:tav>
                                        <p:tav tm="100000">
                                          <p:val>
                                            <p:strVal val="#ppt_x"/>
                                          </p:val>
                                        </p:tav>
                                      </p:tavLst>
                                    </p:anim>
                                    <p:anim calcmode="lin" valueType="num">
                                      <p:cBhvr additive="base">
                                        <p:cTn id="25" dur="500" fill="hold"/>
                                        <p:tgtEl>
                                          <p:spTgt spid="15367"/>
                                        </p:tgtEl>
                                        <p:attrNameLst>
                                          <p:attrName>ppt_y</p:attrName>
                                        </p:attrNameLst>
                                      </p:cBhvr>
                                      <p:tavLst>
                                        <p:tav tm="0">
                                          <p:val>
                                            <p:strVal val="0-#ppt_h/2"/>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1" fill="hold" nodeType="clickEffect">
                                  <p:stCondLst>
                                    <p:cond delay="0"/>
                                  </p:stCondLst>
                                  <p:childTnLst>
                                    <p:set>
                                      <p:cBhvr>
                                        <p:cTn id="29" dur="1" fill="hold">
                                          <p:stCondLst>
                                            <p:cond delay="0"/>
                                          </p:stCondLst>
                                        </p:cTn>
                                        <p:tgtEl>
                                          <p:spTgt spid="15369"/>
                                        </p:tgtEl>
                                        <p:attrNameLst>
                                          <p:attrName>style.visibility</p:attrName>
                                        </p:attrNameLst>
                                      </p:cBhvr>
                                      <p:to>
                                        <p:strVal val="visible"/>
                                      </p:to>
                                    </p:set>
                                    <p:anim calcmode="lin" valueType="num">
                                      <p:cBhvr additive="base">
                                        <p:cTn id="30" dur="500" fill="hold"/>
                                        <p:tgtEl>
                                          <p:spTgt spid="15369"/>
                                        </p:tgtEl>
                                        <p:attrNameLst>
                                          <p:attrName>ppt_x</p:attrName>
                                        </p:attrNameLst>
                                      </p:cBhvr>
                                      <p:tavLst>
                                        <p:tav tm="0">
                                          <p:val>
                                            <p:strVal val="#ppt_x"/>
                                          </p:val>
                                        </p:tav>
                                        <p:tav tm="100000">
                                          <p:val>
                                            <p:strVal val="#ppt_x"/>
                                          </p:val>
                                        </p:tav>
                                      </p:tavLst>
                                    </p:anim>
                                    <p:anim calcmode="lin" valueType="num">
                                      <p:cBhvr additive="base">
                                        <p:cTn id="31" dur="500" fill="hold"/>
                                        <p:tgtEl>
                                          <p:spTgt spid="1536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5105400" y="0"/>
            <a:ext cx="3505200" cy="1143000"/>
          </a:xfrm>
        </p:spPr>
        <p:txBody>
          <a:bodyPr/>
          <a:lstStyle/>
          <a:p>
            <a:pPr eaLnBrk="1" hangingPunct="1"/>
            <a:r>
              <a:rPr lang="en-US" smtClean="0">
                <a:latin typeface="Comic Sans MS" pitchFamily="66" charset="0"/>
              </a:rPr>
              <a:t>Moses</a:t>
            </a:r>
          </a:p>
        </p:txBody>
      </p:sp>
      <p:pic>
        <p:nvPicPr>
          <p:cNvPr id="16388" name="Picture 4" descr="http://www.wga.hu/art/m/michelan/1sculptu/giulio_2/moses.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09563" y="228600"/>
            <a:ext cx="4368800" cy="63436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6390" name="Picture 6" descr="http://www.wga.hu/art/m/michelan/1sculptu/giulio_2/moses1.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021263" y="1219200"/>
            <a:ext cx="3714750" cy="5257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150039018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6386"/>
                                        </p:tgtEl>
                                        <p:attrNameLst>
                                          <p:attrName>style.visibility</p:attrName>
                                        </p:attrNameLst>
                                      </p:cBhvr>
                                      <p:to>
                                        <p:strVal val="visible"/>
                                      </p:to>
                                    </p:set>
                                    <p:anim calcmode="lin" valueType="num">
                                      <p:cBhvr additive="base">
                                        <p:cTn id="7" dur="500" fill="hold"/>
                                        <p:tgtEl>
                                          <p:spTgt spid="16386"/>
                                        </p:tgtEl>
                                        <p:attrNameLst>
                                          <p:attrName>ppt_x</p:attrName>
                                        </p:attrNameLst>
                                      </p:cBhvr>
                                      <p:tavLst>
                                        <p:tav tm="0">
                                          <p:val>
                                            <p:strVal val="#ppt_x"/>
                                          </p:val>
                                        </p:tav>
                                        <p:tav tm="100000">
                                          <p:val>
                                            <p:strVal val="#ppt_x"/>
                                          </p:val>
                                        </p:tav>
                                      </p:tavLst>
                                    </p:anim>
                                    <p:anim calcmode="lin" valueType="num">
                                      <p:cBhvr additive="base">
                                        <p:cTn id="8" dur="500" fill="hold"/>
                                        <p:tgtEl>
                                          <p:spTgt spid="16386"/>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16388"/>
                                        </p:tgtEl>
                                        <p:attrNameLst>
                                          <p:attrName>style.visibility</p:attrName>
                                        </p:attrNameLst>
                                      </p:cBhvr>
                                      <p:to>
                                        <p:strVal val="visible"/>
                                      </p:to>
                                    </p:set>
                                    <p:anim calcmode="lin" valueType="num">
                                      <p:cBhvr additive="base">
                                        <p:cTn id="13" dur="500" fill="hold"/>
                                        <p:tgtEl>
                                          <p:spTgt spid="16388"/>
                                        </p:tgtEl>
                                        <p:attrNameLst>
                                          <p:attrName>ppt_x</p:attrName>
                                        </p:attrNameLst>
                                      </p:cBhvr>
                                      <p:tavLst>
                                        <p:tav tm="0">
                                          <p:val>
                                            <p:strVal val="0-#ppt_w/2"/>
                                          </p:val>
                                        </p:tav>
                                        <p:tav tm="100000">
                                          <p:val>
                                            <p:strVal val="#ppt_x"/>
                                          </p:val>
                                        </p:tav>
                                      </p:tavLst>
                                    </p:anim>
                                    <p:anim calcmode="lin" valueType="num">
                                      <p:cBhvr additive="base">
                                        <p:cTn id="14" dur="500" fill="hold"/>
                                        <p:tgtEl>
                                          <p:spTgt spid="16388"/>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nodeType="clickEffect">
                                  <p:stCondLst>
                                    <p:cond delay="0"/>
                                  </p:stCondLst>
                                  <p:childTnLst>
                                    <p:set>
                                      <p:cBhvr>
                                        <p:cTn id="18" dur="1" fill="hold">
                                          <p:stCondLst>
                                            <p:cond delay="0"/>
                                          </p:stCondLst>
                                        </p:cTn>
                                        <p:tgtEl>
                                          <p:spTgt spid="16390"/>
                                        </p:tgtEl>
                                        <p:attrNameLst>
                                          <p:attrName>style.visibility</p:attrName>
                                        </p:attrNameLst>
                                      </p:cBhvr>
                                      <p:to>
                                        <p:strVal val="visible"/>
                                      </p:to>
                                    </p:set>
                                    <p:anim calcmode="lin" valueType="num">
                                      <p:cBhvr additive="base">
                                        <p:cTn id="19" dur="500" fill="hold"/>
                                        <p:tgtEl>
                                          <p:spTgt spid="16390"/>
                                        </p:tgtEl>
                                        <p:attrNameLst>
                                          <p:attrName>ppt_x</p:attrName>
                                        </p:attrNameLst>
                                      </p:cBhvr>
                                      <p:tavLst>
                                        <p:tav tm="0">
                                          <p:val>
                                            <p:strVal val="1+#ppt_w/2"/>
                                          </p:val>
                                        </p:tav>
                                        <p:tav tm="100000">
                                          <p:val>
                                            <p:strVal val="#ppt_x"/>
                                          </p:val>
                                        </p:tav>
                                      </p:tavLst>
                                    </p:anim>
                                    <p:anim calcmode="lin" valueType="num">
                                      <p:cBhvr additive="base">
                                        <p:cTn id="20" dur="500" fill="hold"/>
                                        <p:tgtEl>
                                          <p:spTgt spid="1639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410" name="Object 2"/>
          <p:cNvGraphicFramePr>
            <a:graphicFrameLocks noChangeAspect="1"/>
          </p:cNvGraphicFramePr>
          <p:nvPr/>
        </p:nvGraphicFramePr>
        <p:xfrm>
          <a:off x="530225" y="381000"/>
          <a:ext cx="8080375" cy="838200"/>
        </p:xfrm>
        <a:graphic>
          <a:graphicData uri="http://schemas.openxmlformats.org/presentationml/2006/ole">
            <p:oleObj spid="_x0000_s4098" name="Image" r:id="rId3" imgW="4040946" imgH="419048" progId="">
              <p:embed/>
            </p:oleObj>
          </a:graphicData>
        </a:graphic>
      </p:graphicFrame>
      <p:sp>
        <p:nvSpPr>
          <p:cNvPr id="17411" name="Text Box 3"/>
          <p:cNvSpPr txBox="1">
            <a:spLocks noChangeArrowheads="1"/>
          </p:cNvSpPr>
          <p:nvPr/>
        </p:nvSpPr>
        <p:spPr bwMode="auto">
          <a:xfrm>
            <a:off x="457200" y="1676400"/>
            <a:ext cx="4114800" cy="3324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mic Sans MS" pitchFamily="66" charset="0"/>
              </a:defRPr>
            </a:lvl1pPr>
            <a:lvl2pPr marL="742950" indent="-285750">
              <a:defRPr>
                <a:solidFill>
                  <a:schemeClr val="tx1"/>
                </a:solidFill>
                <a:latin typeface="Comic Sans MS" pitchFamily="66" charset="0"/>
              </a:defRPr>
            </a:lvl2pPr>
            <a:lvl3pPr marL="1143000" indent="-228600">
              <a:defRPr>
                <a:solidFill>
                  <a:schemeClr val="tx1"/>
                </a:solidFill>
                <a:latin typeface="Comic Sans MS" pitchFamily="66" charset="0"/>
              </a:defRPr>
            </a:lvl3pPr>
            <a:lvl4pPr marL="1600200" indent="-228600">
              <a:defRPr>
                <a:solidFill>
                  <a:schemeClr val="tx1"/>
                </a:solidFill>
                <a:latin typeface="Comic Sans MS" pitchFamily="66" charset="0"/>
              </a:defRPr>
            </a:lvl4pPr>
            <a:lvl5pPr marL="2057400" indent="-22860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pPr algn="ctr">
              <a:spcBef>
                <a:spcPct val="50000"/>
              </a:spcBef>
            </a:pPr>
            <a:r>
              <a:rPr lang="en-US" sz="3500" dirty="0"/>
              <a:t>1452-1519</a:t>
            </a:r>
          </a:p>
          <a:p>
            <a:pPr algn="ctr">
              <a:spcBef>
                <a:spcPct val="50000"/>
              </a:spcBef>
            </a:pPr>
            <a:r>
              <a:rPr lang="en-US" sz="3500" dirty="0"/>
              <a:t>Painter, Sculptor, Architect, Engineer</a:t>
            </a:r>
          </a:p>
          <a:p>
            <a:pPr algn="ctr">
              <a:spcBef>
                <a:spcPct val="50000"/>
              </a:spcBef>
            </a:pPr>
            <a:endParaRPr lang="en-US" sz="3500" dirty="0"/>
          </a:p>
        </p:txBody>
      </p:sp>
      <p:sp>
        <p:nvSpPr>
          <p:cNvPr id="17412" name="Rectangle 4"/>
          <p:cNvSpPr>
            <a:spLocks noChangeArrowheads="1"/>
          </p:cNvSpPr>
          <p:nvPr/>
        </p:nvSpPr>
        <p:spPr bwMode="auto">
          <a:xfrm>
            <a:off x="1524000" y="5043488"/>
            <a:ext cx="2201863" cy="8302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pPr>
              <a:spcBef>
                <a:spcPct val="50000"/>
              </a:spcBef>
            </a:pPr>
            <a:r>
              <a:rPr lang="en-US" sz="4800" dirty="0"/>
              <a:t>Genius!</a:t>
            </a:r>
          </a:p>
        </p:txBody>
      </p:sp>
      <p:pic>
        <p:nvPicPr>
          <p:cNvPr id="17413" name="Picture 5" descr="E:\Cara Documents\1vitruviu.jp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5029200" y="1295400"/>
            <a:ext cx="3814763" cy="5334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400585967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7410"/>
                                        </p:tgtEl>
                                        <p:attrNameLst>
                                          <p:attrName>style.visibility</p:attrName>
                                        </p:attrNameLst>
                                      </p:cBhvr>
                                      <p:to>
                                        <p:strVal val="visible"/>
                                      </p:to>
                                    </p:set>
                                    <p:animEffect transition="in" filter="dissolve">
                                      <p:cBhvr>
                                        <p:cTn id="7" dur="500"/>
                                        <p:tgtEl>
                                          <p:spTgt spid="1741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17413"/>
                                        </p:tgtEl>
                                        <p:attrNameLst>
                                          <p:attrName>style.visibility</p:attrName>
                                        </p:attrNameLst>
                                      </p:cBhvr>
                                      <p:to>
                                        <p:strVal val="visible"/>
                                      </p:to>
                                    </p:set>
                                    <p:animEffect transition="in" filter="dissolve">
                                      <p:cBhvr>
                                        <p:cTn id="12" dur="500"/>
                                        <p:tgtEl>
                                          <p:spTgt spid="1741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17411"/>
                                        </p:tgtEl>
                                        <p:attrNameLst>
                                          <p:attrName>style.visibility</p:attrName>
                                        </p:attrNameLst>
                                      </p:cBhvr>
                                      <p:to>
                                        <p:strVal val="visible"/>
                                      </p:to>
                                    </p:set>
                                    <p:anim calcmode="lin" valueType="num">
                                      <p:cBhvr additive="base">
                                        <p:cTn id="17" dur="500" fill="hold"/>
                                        <p:tgtEl>
                                          <p:spTgt spid="17411"/>
                                        </p:tgtEl>
                                        <p:attrNameLst>
                                          <p:attrName>ppt_x</p:attrName>
                                        </p:attrNameLst>
                                      </p:cBhvr>
                                      <p:tavLst>
                                        <p:tav tm="0">
                                          <p:val>
                                            <p:strVal val="0-#ppt_w/2"/>
                                          </p:val>
                                        </p:tav>
                                        <p:tav tm="100000">
                                          <p:val>
                                            <p:strVal val="#ppt_x"/>
                                          </p:val>
                                        </p:tav>
                                      </p:tavLst>
                                    </p:anim>
                                    <p:anim calcmode="lin" valueType="num">
                                      <p:cBhvr additive="base">
                                        <p:cTn id="18" dur="500" fill="hold"/>
                                        <p:tgtEl>
                                          <p:spTgt spid="17411"/>
                                        </p:tgtEl>
                                        <p:attrNameLst>
                                          <p:attrName>ppt_y</p:attrName>
                                        </p:attrNameLst>
                                      </p:cBhvr>
                                      <p:tavLst>
                                        <p:tav tm="0">
                                          <p:val>
                                            <p:strVal val="#ppt_y"/>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17412"/>
                                        </p:tgtEl>
                                        <p:attrNameLst>
                                          <p:attrName>style.visibility</p:attrName>
                                        </p:attrNameLst>
                                      </p:cBhvr>
                                      <p:to>
                                        <p:strVal val="visible"/>
                                      </p:to>
                                    </p:set>
                                    <p:animEffect transition="in" filter="dissolve">
                                      <p:cBhvr>
                                        <p:cTn id="23" dur="500"/>
                                        <p:tgtEl>
                                          <p:spTgt spid="174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autoUpdateAnimBg="0"/>
      <p:bldP spid="17412" grpId="0"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685800" y="152400"/>
            <a:ext cx="3581400" cy="1143000"/>
          </a:xfrm>
        </p:spPr>
        <p:txBody>
          <a:bodyPr/>
          <a:lstStyle/>
          <a:p>
            <a:pPr eaLnBrk="1" hangingPunct="1"/>
            <a:r>
              <a:rPr lang="en-US" dirty="0" smtClean="0">
                <a:solidFill>
                  <a:schemeClr val="tx1"/>
                </a:solidFill>
                <a:latin typeface="Comic Sans MS" pitchFamily="66" charset="0"/>
              </a:rPr>
              <a:t>Mona  Lisa</a:t>
            </a:r>
          </a:p>
        </p:txBody>
      </p:sp>
      <p:pic>
        <p:nvPicPr>
          <p:cNvPr id="18436" name="Picture 4" descr="http://pro.corbis.com/images/IH049206.jpg?size=67&amp;uid={34cfec8a-8ea3-4f9c-b7a6-3d8adc7d4dc0}"/>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806950" y="304800"/>
            <a:ext cx="4037013" cy="6172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8438" name="Picture 6" descr="http://www.wga.hu/art/l/leonardo/04/1monali1.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914400" y="1371600"/>
            <a:ext cx="2995613" cy="36496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31596763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8434"/>
                                        </p:tgtEl>
                                        <p:attrNameLst>
                                          <p:attrName>style.visibility</p:attrName>
                                        </p:attrNameLst>
                                      </p:cBhvr>
                                      <p:to>
                                        <p:strVal val="visible"/>
                                      </p:to>
                                    </p:set>
                                    <p:animEffect transition="in" filter="dissolve">
                                      <p:cBhvr>
                                        <p:cTn id="7" dur="500"/>
                                        <p:tgtEl>
                                          <p:spTgt spid="1843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18436"/>
                                        </p:tgtEl>
                                        <p:attrNameLst>
                                          <p:attrName>style.visibility</p:attrName>
                                        </p:attrNameLst>
                                      </p:cBhvr>
                                      <p:to>
                                        <p:strVal val="visible"/>
                                      </p:to>
                                    </p:set>
                                    <p:animEffect transition="in" filter="dissolve">
                                      <p:cBhvr>
                                        <p:cTn id="12" dur="500"/>
                                        <p:tgtEl>
                                          <p:spTgt spid="1843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18438"/>
                                        </p:tgtEl>
                                        <p:attrNameLst>
                                          <p:attrName>style.visibility</p:attrName>
                                        </p:attrNameLst>
                                      </p:cBhvr>
                                      <p:to>
                                        <p:strVal val="visible"/>
                                      </p:to>
                                    </p:set>
                                    <p:animEffect transition="in" filter="dissolve">
                                      <p:cBhvr>
                                        <p:cTn id="17" dur="500"/>
                                        <p:tgtEl>
                                          <p:spTgt spid="184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685800" y="152400"/>
            <a:ext cx="7772400" cy="685800"/>
          </a:xfrm>
        </p:spPr>
        <p:txBody>
          <a:bodyPr/>
          <a:lstStyle/>
          <a:p>
            <a:pPr eaLnBrk="1" hangingPunct="1"/>
            <a:r>
              <a:rPr lang="en-US" sz="3600" dirty="0" smtClean="0">
                <a:solidFill>
                  <a:schemeClr val="tx1"/>
                </a:solidFill>
                <a:latin typeface="Comic Sans MS" pitchFamily="66" charset="0"/>
              </a:rPr>
              <a:t>The Last Supper</a:t>
            </a:r>
          </a:p>
        </p:txBody>
      </p:sp>
      <p:pic>
        <p:nvPicPr>
          <p:cNvPr id="19462" name="Picture 6" descr="http://www.wga.hu/art/l/leonardo/03/4lastsu2.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52400" y="960438"/>
            <a:ext cx="8915400" cy="4686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220666617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9458"/>
                                        </p:tgtEl>
                                        <p:attrNameLst>
                                          <p:attrName>style.visibility</p:attrName>
                                        </p:attrNameLst>
                                      </p:cBhvr>
                                      <p:to>
                                        <p:strVal val="visible"/>
                                      </p:to>
                                    </p:set>
                                    <p:anim calcmode="lin" valueType="num">
                                      <p:cBhvr additive="base">
                                        <p:cTn id="7" dur="500" fill="hold"/>
                                        <p:tgtEl>
                                          <p:spTgt spid="19458"/>
                                        </p:tgtEl>
                                        <p:attrNameLst>
                                          <p:attrName>ppt_x</p:attrName>
                                        </p:attrNameLst>
                                      </p:cBhvr>
                                      <p:tavLst>
                                        <p:tav tm="0">
                                          <p:val>
                                            <p:strVal val="#ppt_x"/>
                                          </p:val>
                                        </p:tav>
                                        <p:tav tm="100000">
                                          <p:val>
                                            <p:strVal val="#ppt_x"/>
                                          </p:val>
                                        </p:tav>
                                      </p:tavLst>
                                    </p:anim>
                                    <p:anim calcmode="lin" valueType="num">
                                      <p:cBhvr additive="base">
                                        <p:cTn id="8" dur="500" fill="hold"/>
                                        <p:tgtEl>
                                          <p:spTgt spid="19458"/>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nodeType="clickEffect">
                                  <p:stCondLst>
                                    <p:cond delay="0"/>
                                  </p:stCondLst>
                                  <p:childTnLst>
                                    <p:set>
                                      <p:cBhvr>
                                        <p:cTn id="12" dur="1" fill="hold">
                                          <p:stCondLst>
                                            <p:cond delay="0"/>
                                          </p:stCondLst>
                                        </p:cTn>
                                        <p:tgtEl>
                                          <p:spTgt spid="19462"/>
                                        </p:tgtEl>
                                        <p:attrNameLst>
                                          <p:attrName>style.visibility</p:attrName>
                                        </p:attrNameLst>
                                      </p:cBhvr>
                                      <p:to>
                                        <p:strVal val="visible"/>
                                      </p:to>
                                    </p:set>
                                    <p:anim calcmode="lin" valueType="num">
                                      <p:cBhvr>
                                        <p:cTn id="13" dur="500" fill="hold"/>
                                        <p:tgtEl>
                                          <p:spTgt spid="19462"/>
                                        </p:tgtEl>
                                        <p:attrNameLst>
                                          <p:attrName>ppt_w</p:attrName>
                                        </p:attrNameLst>
                                      </p:cBhvr>
                                      <p:tavLst>
                                        <p:tav tm="0">
                                          <p:val>
                                            <p:fltVal val="0"/>
                                          </p:val>
                                        </p:tav>
                                        <p:tav tm="100000">
                                          <p:val>
                                            <p:strVal val="#ppt_w"/>
                                          </p:val>
                                        </p:tav>
                                      </p:tavLst>
                                    </p:anim>
                                    <p:anim calcmode="lin" valueType="num">
                                      <p:cBhvr>
                                        <p:cTn id="14" dur="500" fill="hold"/>
                                        <p:tgtEl>
                                          <p:spTgt spid="1946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8" grpId="0"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914400" y="-228600"/>
            <a:ext cx="2895600" cy="1143000"/>
          </a:xfrm>
        </p:spPr>
        <p:txBody>
          <a:bodyPr/>
          <a:lstStyle/>
          <a:p>
            <a:pPr eaLnBrk="1" hangingPunct="1"/>
            <a:r>
              <a:rPr lang="en-US" sz="3200" smtClean="0">
                <a:solidFill>
                  <a:schemeClr val="bg1"/>
                </a:solidFill>
                <a:latin typeface="Comic Sans MS" pitchFamily="66" charset="0"/>
              </a:rPr>
              <a:t>Notebooks</a:t>
            </a:r>
          </a:p>
        </p:txBody>
      </p:sp>
      <p:pic>
        <p:nvPicPr>
          <p:cNvPr id="20484" name="Picture 4" descr="http://www.wga.hu/art/l/leonardo/10anatom/4larynx.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88925" y="609600"/>
            <a:ext cx="4130675" cy="6096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0488" name="Picture 8" descr="http://www.wga.hu/art/l/leonardo/08heads/12selfpo.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053138" y="0"/>
            <a:ext cx="3090862" cy="48180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122874738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0482"/>
                                        </p:tgtEl>
                                        <p:attrNameLst>
                                          <p:attrName>style.visibility</p:attrName>
                                        </p:attrNameLst>
                                      </p:cBhvr>
                                      <p:to>
                                        <p:strVal val="visible"/>
                                      </p:to>
                                    </p:set>
                                    <p:animEffect transition="in" filter="dissolve">
                                      <p:cBhvr>
                                        <p:cTn id="7" dur="500"/>
                                        <p:tgtEl>
                                          <p:spTgt spid="2048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20484"/>
                                        </p:tgtEl>
                                        <p:attrNameLst>
                                          <p:attrName>style.visibility</p:attrName>
                                        </p:attrNameLst>
                                      </p:cBhvr>
                                      <p:to>
                                        <p:strVal val="visible"/>
                                      </p:to>
                                    </p:set>
                                    <p:animEffect transition="in" filter="dissolve">
                                      <p:cBhvr>
                                        <p:cTn id="12" dur="500"/>
                                        <p:tgtEl>
                                          <p:spTgt spid="2048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12" fill="hold" nodeType="clickEffect">
                                  <p:stCondLst>
                                    <p:cond delay="0"/>
                                  </p:stCondLst>
                                  <p:childTnLst>
                                    <p:set>
                                      <p:cBhvr>
                                        <p:cTn id="16" dur="1" fill="hold">
                                          <p:stCondLst>
                                            <p:cond delay="0"/>
                                          </p:stCondLst>
                                        </p:cTn>
                                        <p:tgtEl>
                                          <p:spTgt spid="20488"/>
                                        </p:tgtEl>
                                        <p:attrNameLst>
                                          <p:attrName>style.visibility</p:attrName>
                                        </p:attrNameLst>
                                      </p:cBhvr>
                                      <p:to>
                                        <p:strVal val="visible"/>
                                      </p:to>
                                    </p:set>
                                    <p:anim calcmode="lin" valueType="num">
                                      <p:cBhvr additive="base">
                                        <p:cTn id="17" dur="500" fill="hold"/>
                                        <p:tgtEl>
                                          <p:spTgt spid="20488"/>
                                        </p:tgtEl>
                                        <p:attrNameLst>
                                          <p:attrName>ppt_x</p:attrName>
                                        </p:attrNameLst>
                                      </p:cBhvr>
                                      <p:tavLst>
                                        <p:tav tm="0">
                                          <p:val>
                                            <p:strVal val="0-#ppt_w/2"/>
                                          </p:val>
                                        </p:tav>
                                        <p:tav tm="100000">
                                          <p:val>
                                            <p:strVal val="#ppt_x"/>
                                          </p:val>
                                        </p:tav>
                                      </p:tavLst>
                                    </p:anim>
                                    <p:anim calcmode="lin" valueType="num">
                                      <p:cBhvr additive="base">
                                        <p:cTn id="18" dur="500" fill="hold"/>
                                        <p:tgtEl>
                                          <p:spTgt spid="2048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2" grpId="0"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57200" y="609600"/>
            <a:ext cx="7470775" cy="808038"/>
          </a:xfrm>
        </p:spPr>
        <p:txBody>
          <a:bodyPr>
            <a:normAutofit fontScale="90000"/>
          </a:bodyPr>
          <a:lstStyle/>
          <a:p>
            <a:pPr eaLnBrk="1" hangingPunct="1"/>
            <a:r>
              <a:rPr lang="en-US" dirty="0" smtClean="0">
                <a:solidFill>
                  <a:schemeClr val="tx1"/>
                </a:solidFill>
                <a:latin typeface="Comic Sans MS" pitchFamily="66" charset="0"/>
              </a:rPr>
              <a:t/>
            </a:r>
            <a:br>
              <a:rPr lang="en-US" dirty="0" smtClean="0">
                <a:solidFill>
                  <a:schemeClr val="tx1"/>
                </a:solidFill>
                <a:latin typeface="Comic Sans MS" pitchFamily="66" charset="0"/>
              </a:rPr>
            </a:br>
            <a:r>
              <a:rPr lang="en-US" sz="3600" dirty="0" smtClean="0">
                <a:solidFill>
                  <a:schemeClr val="bg1"/>
                </a:solidFill>
                <a:latin typeface="Comic Sans MS" pitchFamily="66" charset="0"/>
              </a:rPr>
              <a:t>Painter</a:t>
            </a:r>
            <a:br>
              <a:rPr lang="en-US" sz="3600" dirty="0" smtClean="0">
                <a:solidFill>
                  <a:schemeClr val="bg1"/>
                </a:solidFill>
                <a:latin typeface="Comic Sans MS" pitchFamily="66" charset="0"/>
              </a:rPr>
            </a:br>
            <a:r>
              <a:rPr lang="en-US" sz="3600" dirty="0" smtClean="0">
                <a:solidFill>
                  <a:schemeClr val="tx1"/>
                </a:solidFill>
                <a:latin typeface="Comic Sans MS" pitchFamily="66" charset="0"/>
              </a:rPr>
              <a:t>Raphael - 1483-1520</a:t>
            </a:r>
          </a:p>
        </p:txBody>
      </p:sp>
      <p:pic>
        <p:nvPicPr>
          <p:cNvPr id="21508" name="Picture 4" descr="http://pro.corbis.com/images/AALQ001508.jpg?size=67&amp;uid={1191273f-4770-410e-ba4e-a87f0e1d9eb7}"/>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676400" y="2362200"/>
            <a:ext cx="5715000" cy="4125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27724589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1506"/>
                                        </p:tgtEl>
                                        <p:attrNameLst>
                                          <p:attrName>style.visibility</p:attrName>
                                        </p:attrNameLst>
                                      </p:cBhvr>
                                      <p:to>
                                        <p:strVal val="visible"/>
                                      </p:to>
                                    </p:set>
                                    <p:anim calcmode="lin" valueType="num">
                                      <p:cBhvr additive="base">
                                        <p:cTn id="7" dur="500" fill="hold"/>
                                        <p:tgtEl>
                                          <p:spTgt spid="21506"/>
                                        </p:tgtEl>
                                        <p:attrNameLst>
                                          <p:attrName>ppt_x</p:attrName>
                                        </p:attrNameLst>
                                      </p:cBhvr>
                                      <p:tavLst>
                                        <p:tav tm="0">
                                          <p:val>
                                            <p:strVal val="#ppt_x"/>
                                          </p:val>
                                        </p:tav>
                                        <p:tav tm="100000">
                                          <p:val>
                                            <p:strVal val="#ppt_x"/>
                                          </p:val>
                                        </p:tav>
                                      </p:tavLst>
                                    </p:anim>
                                    <p:anim calcmode="lin" valueType="num">
                                      <p:cBhvr additive="base">
                                        <p:cTn id="8" dur="500" fill="hold"/>
                                        <p:tgtEl>
                                          <p:spTgt spid="21506"/>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1508"/>
                                        </p:tgtEl>
                                        <p:attrNameLst>
                                          <p:attrName>style.visibility</p:attrName>
                                        </p:attrNameLst>
                                      </p:cBhvr>
                                      <p:to>
                                        <p:strVal val="visible"/>
                                      </p:to>
                                    </p:set>
                                    <p:anim calcmode="lin" valueType="num">
                                      <p:cBhvr additive="base">
                                        <p:cTn id="13" dur="500" fill="hold"/>
                                        <p:tgtEl>
                                          <p:spTgt spid="21508"/>
                                        </p:tgtEl>
                                        <p:attrNameLst>
                                          <p:attrName>ppt_x</p:attrName>
                                        </p:attrNameLst>
                                      </p:cBhvr>
                                      <p:tavLst>
                                        <p:tav tm="0">
                                          <p:val>
                                            <p:strVal val="#ppt_x"/>
                                          </p:val>
                                        </p:tav>
                                        <p:tav tm="100000">
                                          <p:val>
                                            <p:strVal val="#ppt_x"/>
                                          </p:val>
                                        </p:tav>
                                      </p:tavLst>
                                    </p:anim>
                                    <p:anim calcmode="lin" valueType="num">
                                      <p:cBhvr additive="base">
                                        <p:cTn id="14" dur="500" fill="hold"/>
                                        <p:tgtEl>
                                          <p:spTgt spid="2150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6" grpId="0"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685800" y="-76200"/>
            <a:ext cx="7772400" cy="685800"/>
          </a:xfrm>
        </p:spPr>
        <p:txBody>
          <a:bodyPr/>
          <a:lstStyle/>
          <a:p>
            <a:pPr eaLnBrk="1" hangingPunct="1"/>
            <a:r>
              <a:rPr lang="en-US" sz="2000" b="1" dirty="0" smtClean="0">
                <a:solidFill>
                  <a:schemeClr val="tx1"/>
                </a:solidFill>
                <a:latin typeface="Comic Sans MS" pitchFamily="66" charset="0"/>
              </a:rPr>
              <a:t>The School of Athens</a:t>
            </a:r>
          </a:p>
        </p:txBody>
      </p:sp>
      <p:pic>
        <p:nvPicPr>
          <p:cNvPr id="22532" name="Picture 4" descr="http://pro.corbis.com/images/CAL-F-001066-0000.jpg?size=67&amp;uid={8abbc3d8-4dac-4674-9c83-873ef18cfe1d}"/>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762000" y="595313"/>
            <a:ext cx="7620000" cy="60563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295109076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2530"/>
                                        </p:tgtEl>
                                        <p:attrNameLst>
                                          <p:attrName>style.visibility</p:attrName>
                                        </p:attrNameLst>
                                      </p:cBhvr>
                                      <p:to>
                                        <p:strVal val="visible"/>
                                      </p:to>
                                    </p:set>
                                    <p:anim calcmode="lin" valueType="num">
                                      <p:cBhvr additive="base">
                                        <p:cTn id="7" dur="500" fill="hold"/>
                                        <p:tgtEl>
                                          <p:spTgt spid="22530"/>
                                        </p:tgtEl>
                                        <p:attrNameLst>
                                          <p:attrName>ppt_x</p:attrName>
                                        </p:attrNameLst>
                                      </p:cBhvr>
                                      <p:tavLst>
                                        <p:tav tm="0">
                                          <p:val>
                                            <p:strVal val="#ppt_x"/>
                                          </p:val>
                                        </p:tav>
                                        <p:tav tm="100000">
                                          <p:val>
                                            <p:strVal val="#ppt_x"/>
                                          </p:val>
                                        </p:tav>
                                      </p:tavLst>
                                    </p:anim>
                                    <p:anim calcmode="lin" valueType="num">
                                      <p:cBhvr additive="base">
                                        <p:cTn id="8" dur="500" fill="hold"/>
                                        <p:tgtEl>
                                          <p:spTgt spid="22530"/>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nodeType="clickEffect">
                                  <p:stCondLst>
                                    <p:cond delay="0"/>
                                  </p:stCondLst>
                                  <p:childTnLst>
                                    <p:set>
                                      <p:cBhvr>
                                        <p:cTn id="12" dur="1" fill="hold">
                                          <p:stCondLst>
                                            <p:cond delay="0"/>
                                          </p:stCondLst>
                                        </p:cTn>
                                        <p:tgtEl>
                                          <p:spTgt spid="22532"/>
                                        </p:tgtEl>
                                        <p:attrNameLst>
                                          <p:attrName>style.visibility</p:attrName>
                                        </p:attrNameLst>
                                      </p:cBhvr>
                                      <p:to>
                                        <p:strVal val="visible"/>
                                      </p:to>
                                    </p:set>
                                    <p:anim calcmode="lin" valueType="num">
                                      <p:cBhvr>
                                        <p:cTn id="13" dur="500" fill="hold"/>
                                        <p:tgtEl>
                                          <p:spTgt spid="22532"/>
                                        </p:tgtEl>
                                        <p:attrNameLst>
                                          <p:attrName>ppt_w</p:attrName>
                                        </p:attrNameLst>
                                      </p:cBhvr>
                                      <p:tavLst>
                                        <p:tav tm="0">
                                          <p:val>
                                            <p:fltVal val="0"/>
                                          </p:val>
                                        </p:tav>
                                        <p:tav tm="100000">
                                          <p:val>
                                            <p:strVal val="#ppt_w"/>
                                          </p:val>
                                        </p:tav>
                                      </p:tavLst>
                                    </p:anim>
                                    <p:anim calcmode="lin" valueType="num">
                                      <p:cBhvr>
                                        <p:cTn id="14" dur="500" fill="hold"/>
                                        <p:tgtEl>
                                          <p:spTgt spid="2253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0" grpId="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Renaissance</a:t>
            </a:r>
            <a:endParaRPr lang="en-US" dirty="0"/>
          </a:p>
        </p:txBody>
      </p:sp>
      <p:sp>
        <p:nvSpPr>
          <p:cNvPr id="3" name="Subtitle 2"/>
          <p:cNvSpPr>
            <a:spLocks noGrp="1"/>
          </p:cNvSpPr>
          <p:nvPr>
            <p:ph type="subTitle" idx="1"/>
          </p:nvPr>
        </p:nvSpPr>
        <p:spPr/>
        <p:txBody>
          <a:bodyPr/>
          <a:lstStyle/>
          <a:p>
            <a:r>
              <a:rPr lang="en-US" dirty="0" smtClean="0"/>
              <a:t>A rebirth  </a:t>
            </a:r>
          </a:p>
          <a:p>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idx="4294967295"/>
          </p:nvPr>
        </p:nvSpPr>
        <p:spPr>
          <a:xfrm>
            <a:off x="0" y="292100"/>
            <a:ext cx="8229600" cy="1384300"/>
          </a:xfrm>
        </p:spPr>
        <p:txBody>
          <a:bodyPr/>
          <a:lstStyle/>
          <a:p>
            <a:pPr eaLnBrk="1" hangingPunct="1"/>
            <a:r>
              <a:rPr lang="en-US" smtClean="0"/>
              <a:t>Medici Family</a:t>
            </a:r>
          </a:p>
        </p:txBody>
      </p:sp>
      <p:sp>
        <p:nvSpPr>
          <p:cNvPr id="8195" name="Rectangle 3"/>
          <p:cNvSpPr>
            <a:spLocks noGrp="1" noChangeArrowheads="1"/>
          </p:cNvSpPr>
          <p:nvPr>
            <p:ph type="body" sz="half" idx="4294967295"/>
          </p:nvPr>
        </p:nvSpPr>
        <p:spPr>
          <a:xfrm>
            <a:off x="0" y="1295400"/>
            <a:ext cx="4038600" cy="4876800"/>
          </a:xfrm>
        </p:spPr>
        <p:txBody>
          <a:bodyPr>
            <a:normAutofit/>
          </a:bodyPr>
          <a:lstStyle/>
          <a:p>
            <a:pPr marL="420624" indent="-384048" eaLnBrk="1" fontAlgn="auto" hangingPunct="1">
              <a:lnSpc>
                <a:spcPct val="90000"/>
              </a:lnSpc>
              <a:spcAft>
                <a:spcPts val="0"/>
              </a:spcAft>
              <a:buFont typeface="Wingdings 2"/>
              <a:buChar char=""/>
              <a:defRPr/>
            </a:pPr>
            <a:r>
              <a:rPr lang="en-US" sz="2400" dirty="0" err="1" smtClean="0"/>
              <a:t>Cosimo</a:t>
            </a:r>
            <a:r>
              <a:rPr lang="en-US" sz="2400" dirty="0" smtClean="0"/>
              <a:t> the Elder (top), the Patriarch of the family started the Renaissance by reintroducing Plato and humanists thinking.</a:t>
            </a:r>
          </a:p>
          <a:p>
            <a:pPr marL="420624" indent="-384048" eaLnBrk="1" fontAlgn="auto" hangingPunct="1">
              <a:lnSpc>
                <a:spcPct val="90000"/>
              </a:lnSpc>
              <a:spcAft>
                <a:spcPts val="0"/>
              </a:spcAft>
              <a:buFont typeface="Wingdings 2"/>
              <a:buChar char=""/>
              <a:defRPr/>
            </a:pPr>
            <a:endParaRPr lang="en-US" sz="2400" dirty="0" smtClean="0"/>
          </a:p>
          <a:p>
            <a:pPr marL="420624" indent="-384048" eaLnBrk="1" fontAlgn="auto" hangingPunct="1">
              <a:lnSpc>
                <a:spcPct val="90000"/>
              </a:lnSpc>
              <a:spcAft>
                <a:spcPts val="0"/>
              </a:spcAft>
              <a:buFont typeface="Wingdings 2"/>
              <a:buChar char=""/>
              <a:defRPr/>
            </a:pPr>
            <a:r>
              <a:rPr lang="en-US" sz="2400" dirty="0" smtClean="0"/>
              <a:t>Lorenzo the Magnificent (bottom),was known to many as the </a:t>
            </a:r>
            <a:r>
              <a:rPr lang="en-US" sz="2400" i="1" dirty="0" smtClean="0"/>
              <a:t>Father of the Renaissance</a:t>
            </a:r>
            <a:r>
              <a:rPr lang="en-US" sz="2400" dirty="0" smtClean="0"/>
              <a:t>. He sponsored writers, artists, sculptors, painters and philosophers</a:t>
            </a:r>
            <a:r>
              <a:rPr lang="en-US" sz="2400" dirty="0" smtClean="0">
                <a:solidFill>
                  <a:srgbClr val="FF5CDD"/>
                </a:solidFill>
              </a:rPr>
              <a:t>.  </a:t>
            </a:r>
          </a:p>
        </p:txBody>
      </p:sp>
      <p:pic>
        <p:nvPicPr>
          <p:cNvPr id="29700" name="Picture 6" descr="cosimo_il_veccio-t"/>
          <p:cNvPicPr>
            <a:picLocks noGrp="1" noChangeAspect="1" noChangeArrowheads="1"/>
          </p:cNvPicPr>
          <p:nvPr>
            <p:ph sz="quarter" idx="4294967295"/>
          </p:nvPr>
        </p:nvPicPr>
        <p:blipFill>
          <a:blip r:embed="rId3" cstate="print">
            <a:extLst>
              <a:ext uri="{28A0092B-C50C-407E-A947-70E740481C1C}">
                <a14:useLocalDpi xmlns="" xmlns:a14="http://schemas.microsoft.com/office/drawing/2010/main" val="0"/>
              </a:ext>
            </a:extLst>
          </a:blip>
          <a:srcRect/>
          <a:stretch>
            <a:fillRect/>
          </a:stretch>
        </p:blipFill>
        <p:spPr>
          <a:xfrm>
            <a:off x="6858000" y="457200"/>
            <a:ext cx="2286000" cy="3044825"/>
          </a:xfrm>
        </p:spPr>
      </p:pic>
      <p:pic>
        <p:nvPicPr>
          <p:cNvPr id="29701" name="Picture 7" descr="medici"/>
          <p:cNvPicPr>
            <a:picLocks noGrp="1" noChangeAspect="1" noChangeArrowheads="1"/>
          </p:cNvPicPr>
          <p:nvPr>
            <p:ph sz="quarter" idx="4294967295"/>
          </p:nvPr>
        </p:nvPicPr>
        <p:blipFill>
          <a:blip r:embed="rId4" cstate="print">
            <a:extLst>
              <a:ext uri="{28A0092B-C50C-407E-A947-70E740481C1C}">
                <a14:useLocalDpi xmlns="" xmlns:a14="http://schemas.microsoft.com/office/drawing/2010/main" val="0"/>
              </a:ext>
            </a:extLst>
          </a:blip>
          <a:srcRect/>
          <a:stretch>
            <a:fillRect/>
          </a:stretch>
        </p:blipFill>
        <p:spPr>
          <a:xfrm>
            <a:off x="6629400" y="3581400"/>
            <a:ext cx="2514600" cy="3230563"/>
          </a:xfrm>
        </p:spPr>
      </p:pic>
    </p:spTree>
    <p:extLst>
      <p:ext uri="{BB962C8B-B14F-4D97-AF65-F5344CB8AC3E}">
        <p14:creationId xmlns="" xmlns:p14="http://schemas.microsoft.com/office/powerpoint/2010/main" val="2885663906"/>
      </p:ext>
    </p:extLst>
  </p:cSld>
  <p:clrMapOvr>
    <a:masterClrMapping/>
  </p:clrMapOvr>
  <p:transition>
    <p:plus/>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Medici’s Video</a:t>
            </a:r>
            <a:endParaRPr lang="en-US" dirty="0"/>
          </a:p>
        </p:txBody>
      </p:sp>
      <p:sp>
        <p:nvSpPr>
          <p:cNvPr id="3" name="Subtitle 2"/>
          <p:cNvSpPr>
            <a:spLocks noGrp="1"/>
          </p:cNvSpPr>
          <p:nvPr>
            <p:ph type="subTitle" idx="1"/>
          </p:nvPr>
        </p:nvSpPr>
        <p:spPr/>
        <p:txBody>
          <a:bodyPr/>
          <a:lstStyle/>
          <a:p>
            <a:endParaRPr 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Exit Slips – Answer the causes of the Renaissance and the Secularism, humanism and individualism.</a:t>
            </a:r>
            <a:endParaRPr lang="en-US" dirty="0"/>
          </a:p>
        </p:txBody>
      </p:sp>
    </p:spTree>
    <p:extLst>
      <p:ext uri="{BB962C8B-B14F-4D97-AF65-F5344CB8AC3E}">
        <p14:creationId xmlns="" xmlns:p14="http://schemas.microsoft.com/office/powerpoint/2010/main" val="303604494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lumMod val="40000"/>
              <a:lumOff val="60000"/>
            </a:schemeClr>
          </a:solidFill>
        </p:spPr>
        <p:txBody>
          <a:bodyPr/>
          <a:lstStyle/>
          <a:p>
            <a:r>
              <a:rPr lang="en-US" dirty="0" smtClean="0"/>
              <a:t>Classical Art</a:t>
            </a:r>
            <a:endParaRPr lang="en-US" dirty="0"/>
          </a:p>
        </p:txBody>
      </p:sp>
      <p:sp>
        <p:nvSpPr>
          <p:cNvPr id="3" name="Content Placeholder 2"/>
          <p:cNvSpPr>
            <a:spLocks noGrp="1"/>
          </p:cNvSpPr>
          <p:nvPr>
            <p:ph idx="1"/>
          </p:nvPr>
        </p:nvSpPr>
        <p:spPr>
          <a:xfrm>
            <a:off x="403225" y="469446"/>
            <a:ext cx="6248400" cy="4953000"/>
          </a:xfrm>
        </p:spPr>
        <p:txBody>
          <a:bodyPr>
            <a:normAutofit/>
          </a:bodyPr>
          <a:lstStyle/>
          <a:p>
            <a:r>
              <a:rPr lang="en-US" b="1" dirty="0" smtClean="0"/>
              <a:t>Characteristics of Art:</a:t>
            </a:r>
            <a:endParaRPr lang="en-US" dirty="0" smtClean="0"/>
          </a:p>
          <a:p>
            <a:pPr lvl="0"/>
            <a:r>
              <a:rPr lang="en-US" dirty="0" smtClean="0"/>
              <a:t>Figures look idealized, perfect</a:t>
            </a:r>
          </a:p>
          <a:p>
            <a:pPr lvl="0"/>
            <a:r>
              <a:rPr lang="en-US" dirty="0" smtClean="0"/>
              <a:t>Bodies are often nude or draped in togas</a:t>
            </a:r>
          </a:p>
          <a:p>
            <a:pPr lvl="0"/>
            <a:r>
              <a:rPr lang="en-US" dirty="0" smtClean="0"/>
              <a:t>Faces are bland, calm, without emotion</a:t>
            </a:r>
          </a:p>
          <a:p>
            <a:pPr lvl="0"/>
            <a:r>
              <a:rPr lang="en-US" dirty="0" smtClean="0"/>
              <a:t>Scenes and subjects show heroic figures or real people doing real tasks of daily life</a:t>
            </a:r>
          </a:p>
          <a:p>
            <a:pPr lvl="0"/>
            <a:r>
              <a:rPr lang="en-US" dirty="0" smtClean="0"/>
              <a:t>Little background or sense of perspective (when distant objects look far away</a:t>
            </a:r>
          </a:p>
          <a:p>
            <a:pPr lvl="0"/>
            <a:r>
              <a:rPr lang="en-US" dirty="0" smtClean="0"/>
              <a:t>Bodies look active, move convincingly</a:t>
            </a:r>
          </a:p>
          <a:p>
            <a:pPr lvl="0"/>
            <a:r>
              <a:rPr lang="en-US" dirty="0" smtClean="0"/>
              <a:t>Disproportionate depictions of the human body in murals and mosaics</a:t>
            </a:r>
          </a:p>
          <a:p>
            <a:pPr>
              <a:buNone/>
            </a:pPr>
            <a:endParaRPr lang="en-US" dirty="0"/>
          </a:p>
        </p:txBody>
      </p:sp>
      <p:pic>
        <p:nvPicPr>
          <p:cNvPr id="4" name="Picture 2" descr="http://images.suite101.com/3183469_com_260px_cnidus_aphrodite_altemps_inv8619.jpg"/>
          <p:cNvPicPr>
            <a:picLocks noChangeAspect="1" noChangeArrowheads="1"/>
          </p:cNvPicPr>
          <p:nvPr/>
        </p:nvPicPr>
        <p:blipFill>
          <a:blip r:embed="rId2" cstate="print"/>
          <a:srcRect/>
          <a:stretch>
            <a:fillRect/>
          </a:stretch>
        </p:blipFill>
        <p:spPr bwMode="auto">
          <a:xfrm>
            <a:off x="6877050" y="762000"/>
            <a:ext cx="2266950" cy="5295900"/>
          </a:xfrm>
          <a:prstGeom prst="rect">
            <a:avLst/>
          </a:prstGeom>
          <a:noFill/>
        </p:spPr>
      </p:pic>
      <mc:AlternateContent xmlns:mc="http://schemas.openxmlformats.org/markup-compatibility/2006">
        <mc:Choice xmlns="" xmlns:p14="http://schemas.microsoft.com/office/powerpoint/2010/main" Requires="p14">
          <p:contentPart p14:bwMode="auto" r:id="rId3">
            <p14:nvContentPartPr>
              <p14:cNvPr id="32769" name="Ink 1"/>
              <p14:cNvContentPartPr>
                <a14:cpLocks xmlns:a14="http://schemas.microsoft.com/office/drawing/2010/main" noRot="1" noChangeAspect="1" noEditPoints="1" noChangeArrowheads="1" noChangeShapeType="1"/>
              </p14:cNvContentPartPr>
              <p14:nvPr/>
            </p14:nvContentPartPr>
            <p14:xfrm>
              <a:off x="4621213" y="3446463"/>
              <a:ext cx="1825625" cy="7937"/>
            </p14:xfrm>
          </p:contentPart>
        </mc:Choice>
        <mc:Fallback>
          <p:pic>
            <p:nvPicPr>
              <p:cNvPr id="32769" name="Ink 1"/>
              <p:cNvPicPr>
                <a:picLocks noRot="1" noChangeAspect="1" noEditPoints="1" noChangeArrowheads="1" noChangeShapeType="1"/>
              </p:cNvPicPr>
              <p:nvPr/>
            </p:nvPicPr>
            <p:blipFill>
              <a:blip r:embed="rId4" cstate="print"/>
              <a:stretch>
                <a:fillRect/>
              </a:stretch>
            </p:blipFill>
            <p:spPr>
              <a:xfrm>
                <a:off x="4605379" y="3435134"/>
                <a:ext cx="1857294" cy="30596"/>
              </a:xfrm>
              <a:prstGeom prst="rect">
                <a:avLst/>
              </a:prstGeom>
            </p:spPr>
          </p:pic>
        </mc:Fallback>
      </mc:AlternateContent>
      <mc:AlternateContent xmlns:mc="http://schemas.openxmlformats.org/markup-compatibility/2006">
        <mc:Choice xmlns="" xmlns:p14="http://schemas.microsoft.com/office/powerpoint/2010/main" Requires="p14">
          <p:contentPart p14:bwMode="auto" r:id="rId5">
            <p14:nvContentPartPr>
              <p14:cNvPr id="32770" name="Ink 2"/>
              <p14:cNvContentPartPr>
                <a14:cpLocks xmlns:a14="http://schemas.microsoft.com/office/drawing/2010/main" noRot="1" noChangeAspect="1" noEditPoints="1" noChangeArrowheads="1" noChangeShapeType="1"/>
              </p14:cNvContentPartPr>
              <p14:nvPr/>
            </p14:nvContentPartPr>
            <p14:xfrm>
              <a:off x="925513" y="5221288"/>
              <a:ext cx="5203825" cy="179387"/>
            </p14:xfrm>
          </p:contentPart>
        </mc:Choice>
        <mc:Fallback>
          <p:pic>
            <p:nvPicPr>
              <p:cNvPr id="32770" name="Ink 2"/>
              <p:cNvPicPr>
                <a:picLocks noRot="1" noChangeAspect="1" noEditPoints="1" noChangeArrowheads="1" noChangeShapeType="1"/>
              </p:cNvPicPr>
              <p:nvPr/>
            </p:nvPicPr>
            <p:blipFill>
              <a:blip r:embed="rId6" cstate="print"/>
              <a:stretch>
                <a:fillRect/>
              </a:stretch>
            </p:blipFill>
            <p:spPr>
              <a:xfrm>
                <a:off x="909673" y="5158038"/>
                <a:ext cx="5235505" cy="305530"/>
              </a:xfrm>
              <a:prstGeom prst="rect">
                <a:avLst/>
              </a:prstGeom>
            </p:spPr>
          </p:pic>
        </mc:Fallback>
      </mc:AlternateContent>
      <mc:AlternateContent xmlns:mc="http://schemas.openxmlformats.org/markup-compatibility/2006">
        <mc:Choice xmlns="" xmlns:p14="http://schemas.microsoft.com/office/powerpoint/2010/main" Requires="p14">
          <p:contentPart p14:bwMode="auto" r:id="rId7">
            <p14:nvContentPartPr>
              <p14:cNvPr id="32771" name="Ink 3"/>
              <p14:cNvContentPartPr>
                <a14:cpLocks xmlns:a14="http://schemas.microsoft.com/office/drawing/2010/main" noRot="1" noChangeAspect="1" noEditPoints="1" noChangeArrowheads="1" noChangeShapeType="1"/>
              </p14:cNvContentPartPr>
              <p14:nvPr/>
            </p14:nvContentPartPr>
            <p14:xfrm>
              <a:off x="968375" y="5675313"/>
              <a:ext cx="2281238" cy="7937"/>
            </p14:xfrm>
          </p:contentPart>
        </mc:Choice>
        <mc:Fallback>
          <p:pic>
            <p:nvPicPr>
              <p:cNvPr id="32771" name="Ink 3"/>
              <p:cNvPicPr>
                <a:picLocks noRot="1" noChangeAspect="1" noEditPoints="1" noChangeArrowheads="1" noChangeShapeType="1"/>
              </p:cNvPicPr>
              <p:nvPr/>
            </p:nvPicPr>
            <p:blipFill>
              <a:blip r:embed="rId8" cstate="print"/>
              <a:stretch>
                <a:fillRect/>
              </a:stretch>
            </p:blipFill>
            <p:spPr>
              <a:xfrm>
                <a:off x="952531" y="5666951"/>
                <a:ext cx="2312927" cy="24614"/>
              </a:xfrm>
              <a:prstGeom prst="rect">
                <a:avLst/>
              </a:prstGeom>
            </p:spPr>
          </p:pic>
        </mc:Fallback>
      </mc:AlternateContent>
      <mc:AlternateContent xmlns:mc="http://schemas.openxmlformats.org/markup-compatibility/2006">
        <mc:Choice xmlns="" xmlns:p14="http://schemas.microsoft.com/office/powerpoint/2010/main" Requires="p14">
          <p:contentPart p14:bwMode="auto" r:id="rId9">
            <p14:nvContentPartPr>
              <p14:cNvPr id="32772" name="Ink 4"/>
              <p14:cNvContentPartPr>
                <a14:cpLocks xmlns:a14="http://schemas.microsoft.com/office/drawing/2010/main" noRot="1" noChangeAspect="1" noEditPoints="1" noChangeArrowheads="1" noChangeShapeType="1"/>
              </p14:cNvContentPartPr>
              <p14:nvPr/>
            </p14:nvContentPartPr>
            <p14:xfrm>
              <a:off x="2665413" y="2203450"/>
              <a:ext cx="1235075" cy="42863"/>
            </p14:xfrm>
          </p:contentPart>
        </mc:Choice>
        <mc:Fallback>
          <p:pic>
            <p:nvPicPr>
              <p:cNvPr id="32772" name="Ink 4"/>
              <p:cNvPicPr>
                <a:picLocks noRot="1" noChangeAspect="1" noEditPoints="1" noChangeArrowheads="1" noChangeShapeType="1"/>
              </p:cNvPicPr>
              <p:nvPr/>
            </p:nvPicPr>
            <p:blipFill>
              <a:blip r:embed="rId10" cstate="print"/>
              <a:stretch>
                <a:fillRect/>
              </a:stretch>
            </p:blipFill>
            <p:spPr>
              <a:xfrm>
                <a:off x="2649569" y="2150764"/>
                <a:ext cx="1266762" cy="147937"/>
              </a:xfrm>
              <a:prstGeom prst="rect">
                <a:avLst/>
              </a:prstGeom>
            </p:spPr>
          </p:pic>
        </mc:Fallback>
      </mc:AlternateContent>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lumMod val="40000"/>
              <a:lumOff val="60000"/>
            </a:schemeClr>
          </a:solidFill>
        </p:spPr>
        <p:txBody>
          <a:bodyPr/>
          <a:lstStyle/>
          <a:p>
            <a:r>
              <a:rPr lang="en-US" dirty="0" smtClean="0"/>
              <a:t>Medieval Art</a:t>
            </a:r>
            <a:endParaRPr lang="en-US" dirty="0"/>
          </a:p>
        </p:txBody>
      </p:sp>
      <p:sp>
        <p:nvSpPr>
          <p:cNvPr id="3" name="Content Placeholder 2"/>
          <p:cNvSpPr>
            <a:spLocks noGrp="1"/>
          </p:cNvSpPr>
          <p:nvPr>
            <p:ph idx="1"/>
          </p:nvPr>
        </p:nvSpPr>
        <p:spPr>
          <a:xfrm>
            <a:off x="457200" y="1600200"/>
            <a:ext cx="5562600" cy="4525963"/>
          </a:xfrm>
        </p:spPr>
        <p:txBody>
          <a:bodyPr>
            <a:normAutofit fontScale="92500" lnSpcReduction="10000"/>
          </a:bodyPr>
          <a:lstStyle/>
          <a:p>
            <a:r>
              <a:rPr lang="en-US" b="1" dirty="0" smtClean="0"/>
              <a:t>Characteristics of Art:</a:t>
            </a:r>
            <a:endParaRPr lang="en-US" dirty="0" smtClean="0"/>
          </a:p>
          <a:p>
            <a:pPr lvl="0"/>
            <a:r>
              <a:rPr lang="en-US" dirty="0" smtClean="0"/>
              <a:t>Figures look flat and stiff with little real movement</a:t>
            </a:r>
          </a:p>
          <a:p>
            <a:pPr lvl="0"/>
            <a:r>
              <a:rPr lang="en-US" dirty="0" smtClean="0"/>
              <a:t>Bodies are fully clothed, draped in stiff looking clothing</a:t>
            </a:r>
          </a:p>
          <a:p>
            <a:pPr lvl="0"/>
            <a:r>
              <a:rPr lang="en-US" dirty="0" smtClean="0"/>
              <a:t>Faces are solemn with little emotion</a:t>
            </a:r>
          </a:p>
          <a:p>
            <a:pPr lvl="0"/>
            <a:r>
              <a:rPr lang="en-US" dirty="0" smtClean="0"/>
              <a:t>Scenes and subjects show Biblical figures and leaders doings tasks to glorify God</a:t>
            </a:r>
          </a:p>
          <a:p>
            <a:pPr lvl="0"/>
            <a:r>
              <a:rPr lang="en-US" dirty="0" smtClean="0"/>
              <a:t>Flat, two-dimensional figures</a:t>
            </a:r>
          </a:p>
          <a:p>
            <a:pPr lvl="0"/>
            <a:r>
              <a:rPr lang="en-US" dirty="0" smtClean="0"/>
              <a:t>Backgrounds a single color, often gold</a:t>
            </a:r>
          </a:p>
          <a:p>
            <a:r>
              <a:rPr lang="en-US" dirty="0" smtClean="0"/>
              <a:t>Disproportionate depictions of the human body</a:t>
            </a:r>
            <a:endParaRPr lang="en-US" dirty="0"/>
          </a:p>
        </p:txBody>
      </p:sp>
      <p:pic>
        <p:nvPicPr>
          <p:cNvPr id="3074" name="Picture 2" descr="http://www.metmuseum.org/toah/images/h2/h2_1982.47.1.jpg"/>
          <p:cNvPicPr>
            <a:picLocks noChangeAspect="1" noChangeArrowheads="1"/>
          </p:cNvPicPr>
          <p:nvPr/>
        </p:nvPicPr>
        <p:blipFill>
          <a:blip r:embed="rId2" cstate="print"/>
          <a:srcRect/>
          <a:stretch>
            <a:fillRect/>
          </a:stretch>
        </p:blipFill>
        <p:spPr bwMode="auto">
          <a:xfrm>
            <a:off x="6286500" y="1600200"/>
            <a:ext cx="2857500" cy="4114800"/>
          </a:xfrm>
          <a:prstGeom prst="rect">
            <a:avLst/>
          </a:prstGeom>
          <a:noFill/>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lumMod val="40000"/>
              <a:lumOff val="60000"/>
            </a:schemeClr>
          </a:solidFill>
        </p:spPr>
        <p:txBody>
          <a:bodyPr/>
          <a:lstStyle/>
          <a:p>
            <a:r>
              <a:rPr lang="en-US" dirty="0" smtClean="0"/>
              <a:t>Renaissance Art</a:t>
            </a:r>
            <a:endParaRPr lang="en-US" dirty="0"/>
          </a:p>
        </p:txBody>
      </p:sp>
      <p:sp>
        <p:nvSpPr>
          <p:cNvPr id="3" name="Content Placeholder 2"/>
          <p:cNvSpPr>
            <a:spLocks noGrp="1"/>
          </p:cNvSpPr>
          <p:nvPr>
            <p:ph idx="1"/>
          </p:nvPr>
        </p:nvSpPr>
        <p:spPr>
          <a:xfrm>
            <a:off x="457200" y="1600200"/>
            <a:ext cx="5334000" cy="4525963"/>
          </a:xfrm>
        </p:spPr>
        <p:txBody>
          <a:bodyPr>
            <a:normAutofit fontScale="92500" lnSpcReduction="20000"/>
          </a:bodyPr>
          <a:lstStyle/>
          <a:p>
            <a:r>
              <a:rPr lang="en-US" b="1" dirty="0" smtClean="0"/>
              <a:t>Characteristics of Art:</a:t>
            </a:r>
            <a:endParaRPr lang="en-US" dirty="0" smtClean="0"/>
          </a:p>
          <a:p>
            <a:pPr lvl="0"/>
            <a:r>
              <a:rPr lang="en-US" dirty="0" smtClean="0"/>
              <a:t>Figures look idealized, perfect</a:t>
            </a:r>
          </a:p>
          <a:p>
            <a:pPr lvl="0"/>
            <a:r>
              <a:rPr lang="en-US" dirty="0" smtClean="0"/>
              <a:t>Bodies may be nude or clothed</a:t>
            </a:r>
          </a:p>
          <a:p>
            <a:pPr lvl="0"/>
            <a:r>
              <a:rPr lang="en-US" dirty="0" smtClean="0"/>
              <a:t>Faces are express what people are thinking</a:t>
            </a:r>
          </a:p>
          <a:p>
            <a:pPr lvl="0"/>
            <a:r>
              <a:rPr lang="en-US" dirty="0" smtClean="0"/>
              <a:t>Scenes and subjects show religious, pagan and secular (non-religious) scenes </a:t>
            </a:r>
          </a:p>
          <a:p>
            <a:pPr lvl="0"/>
            <a:r>
              <a:rPr lang="en-US" dirty="0" smtClean="0"/>
              <a:t>Full, deep backgrounds with perspective</a:t>
            </a:r>
          </a:p>
          <a:p>
            <a:pPr lvl="0"/>
            <a:r>
              <a:rPr lang="en-US" dirty="0" smtClean="0"/>
              <a:t>Paintings are symmetrical</a:t>
            </a:r>
          </a:p>
          <a:p>
            <a:pPr lvl="0"/>
            <a:r>
              <a:rPr lang="en-US" dirty="0" smtClean="0"/>
              <a:t>Paintings look to emphasize chiaroscuro (colors respond to the light that falls on them)</a:t>
            </a:r>
          </a:p>
          <a:p>
            <a:pPr lvl="0"/>
            <a:r>
              <a:rPr lang="en-US" dirty="0" smtClean="0"/>
              <a:t>Interest in nature, lots of natural detail  </a:t>
            </a:r>
          </a:p>
          <a:p>
            <a:r>
              <a:rPr lang="en-US" dirty="0" smtClean="0"/>
              <a:t>Realistic and proportionate depictions of the human body</a:t>
            </a:r>
            <a:endParaRPr lang="en-US" dirty="0"/>
          </a:p>
        </p:txBody>
      </p:sp>
      <p:pic>
        <p:nvPicPr>
          <p:cNvPr id="2052" name="Picture 4" descr="http://www.ibiblio.org/wm/paint/auth/vinci/joconde/joconde.jpg"/>
          <p:cNvPicPr>
            <a:picLocks noChangeAspect="1" noChangeArrowheads="1"/>
          </p:cNvPicPr>
          <p:nvPr/>
        </p:nvPicPr>
        <p:blipFill>
          <a:blip r:embed="rId2" cstate="print"/>
          <a:srcRect/>
          <a:stretch>
            <a:fillRect/>
          </a:stretch>
        </p:blipFill>
        <p:spPr bwMode="auto">
          <a:xfrm>
            <a:off x="5943600" y="914400"/>
            <a:ext cx="3409950" cy="529590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 rebirth of what?</a:t>
            </a:r>
            <a:endParaRPr lang="en-US" dirty="0"/>
          </a:p>
        </p:txBody>
      </p:sp>
      <p:sp>
        <p:nvSpPr>
          <p:cNvPr id="5" name="Text Placeholder 4"/>
          <p:cNvSpPr>
            <a:spLocks noGrp="1"/>
          </p:cNvSpPr>
          <p:nvPr>
            <p:ph type="body" idx="1"/>
          </p:nvPr>
        </p:nvSpPr>
        <p:spPr/>
        <p:txBody>
          <a:bodyPr/>
          <a:lstStyle/>
          <a:p>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Where did it start?</a:t>
            </a:r>
            <a:endParaRPr lang="en-US" dirty="0"/>
          </a:p>
        </p:txBody>
      </p:sp>
      <p:sp>
        <p:nvSpPr>
          <p:cNvPr id="5" name="Text Placeholder 4"/>
          <p:cNvSpPr>
            <a:spLocks noGrp="1"/>
          </p:cNvSpPr>
          <p:nvPr>
            <p:ph type="body" idx="1"/>
          </p:nvPr>
        </p:nvSpPr>
        <p:spPr/>
        <p:txBody>
          <a:bodyPr/>
          <a:lstStyle/>
          <a:p>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0" y="4572000"/>
            <a:ext cx="6781800" cy="1600200"/>
          </a:xfrm>
        </p:spPr>
        <p:txBody>
          <a:bodyPr/>
          <a:lstStyle/>
          <a:p>
            <a:r>
              <a:rPr lang="en-US" dirty="0" smtClean="0"/>
              <a:t>ITALY</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533400" y="4876800"/>
            <a:ext cx="8610600" cy="2133600"/>
          </a:xfrm>
        </p:spPr>
        <p:txBody>
          <a:bodyPr>
            <a:normAutofit fontScale="85000" lnSpcReduction="20000"/>
          </a:bodyPr>
          <a:lstStyle/>
          <a:p>
            <a:pPr>
              <a:buNone/>
            </a:pPr>
            <a:r>
              <a:rPr lang="en-US" sz="6000" dirty="0" smtClean="0"/>
              <a:t>1. Italy was the </a:t>
            </a:r>
            <a:r>
              <a:rPr lang="en-US" sz="6000" u="sng" dirty="0" smtClean="0"/>
              <a:t>geographic center of the Mediterranean trade</a:t>
            </a:r>
            <a:r>
              <a:rPr lang="en-US" sz="6000" dirty="0" smtClean="0"/>
              <a:t>.</a:t>
            </a:r>
            <a:endParaRPr lang="en-US" sz="6000" dirty="0"/>
          </a:p>
        </p:txBody>
      </p:sp>
      <p:pic>
        <p:nvPicPr>
          <p:cNvPr id="1028" name="Picture 4" descr="http://www.mmdtkw.org/MedRom0704iTradeRoutes2.jpg"/>
          <p:cNvPicPr>
            <a:picLocks noChangeAspect="1" noChangeArrowheads="1"/>
          </p:cNvPicPr>
          <p:nvPr/>
        </p:nvPicPr>
        <p:blipFill>
          <a:blip r:embed="rId2" cstate="print"/>
          <a:srcRect/>
          <a:stretch>
            <a:fillRect/>
          </a:stretch>
        </p:blipFill>
        <p:spPr bwMode="auto">
          <a:xfrm>
            <a:off x="1524000" y="-381000"/>
            <a:ext cx="6753225" cy="529590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219200" y="4191000"/>
            <a:ext cx="7924800" cy="1935163"/>
          </a:xfrm>
        </p:spPr>
        <p:txBody>
          <a:bodyPr>
            <a:normAutofit fontScale="55000" lnSpcReduction="20000"/>
          </a:bodyPr>
          <a:lstStyle/>
          <a:p>
            <a:pPr>
              <a:buNone/>
            </a:pPr>
            <a:r>
              <a:rPr lang="en-US" sz="6000" dirty="0" smtClean="0"/>
              <a:t>2. Italy had a </a:t>
            </a:r>
            <a:r>
              <a:rPr lang="en-US" sz="6000" u="sng" dirty="0" smtClean="0"/>
              <a:t>wealthy merchant class </a:t>
            </a:r>
            <a:r>
              <a:rPr lang="en-US" sz="6000" dirty="0" smtClean="0"/>
              <a:t>that had a great deal of power and influence</a:t>
            </a:r>
            <a:r>
              <a:rPr lang="en-US" sz="6000" dirty="0" smtClean="0"/>
              <a:t>. Showed off their wealth and individualism.</a:t>
            </a:r>
            <a:endParaRPr lang="en-US" sz="6000" dirty="0"/>
          </a:p>
        </p:txBody>
      </p:sp>
      <p:pic>
        <p:nvPicPr>
          <p:cNvPr id="6" name="Picture 4" descr="scan0005"/>
          <p:cNvPicPr>
            <a:picLocks noChangeAspect="1" noChangeArrowheads="1"/>
          </p:cNvPicPr>
          <p:nvPr/>
        </p:nvPicPr>
        <p:blipFill>
          <a:blip r:embed="rId2" cstate="print"/>
          <a:srcRect/>
          <a:stretch>
            <a:fillRect/>
          </a:stretch>
        </p:blipFill>
        <p:spPr bwMode="auto">
          <a:xfrm>
            <a:off x="1752600" y="228600"/>
            <a:ext cx="5410200" cy="3606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549775" y="457200"/>
            <a:ext cx="4594225" cy="4114800"/>
          </a:xfrm>
        </p:spPr>
        <p:txBody>
          <a:bodyPr>
            <a:noAutofit/>
          </a:bodyPr>
          <a:lstStyle/>
          <a:p>
            <a:pPr>
              <a:buNone/>
            </a:pPr>
            <a:r>
              <a:rPr lang="en-US" sz="5400" dirty="0" smtClean="0"/>
              <a:t>3</a:t>
            </a:r>
            <a:r>
              <a:rPr lang="en-US" sz="4800" dirty="0" smtClean="0"/>
              <a:t>. </a:t>
            </a:r>
            <a:r>
              <a:rPr lang="en-US" sz="4000" dirty="0" smtClean="0"/>
              <a:t>Italy had large </a:t>
            </a:r>
            <a:r>
              <a:rPr lang="en-US" sz="4000" u="sng" dirty="0" smtClean="0"/>
              <a:t>independent city-states </a:t>
            </a:r>
            <a:r>
              <a:rPr lang="en-US" sz="4000" dirty="0" smtClean="0"/>
              <a:t>dominated by non-religious figures</a:t>
            </a:r>
            <a:r>
              <a:rPr lang="en-US" sz="4000" baseline="0" dirty="0" smtClean="0"/>
              <a:t> and </a:t>
            </a:r>
            <a:r>
              <a:rPr lang="en-US" sz="4000" u="sng" dirty="0" smtClean="0"/>
              <a:t>not one central power</a:t>
            </a:r>
            <a:r>
              <a:rPr lang="en-US" sz="4000" dirty="0" smtClean="0"/>
              <a:t> (such as a king or priest).</a:t>
            </a:r>
            <a:endParaRPr lang="en-US" sz="4000" dirty="0"/>
          </a:p>
        </p:txBody>
      </p:sp>
      <p:pic>
        <p:nvPicPr>
          <p:cNvPr id="6" name="il_fi" descr="http://www.hbms.k12.nh.us/connellys/2008-2009/italian_city_states_of_the_renai_files/image005.jpg"/>
          <p:cNvPicPr>
            <a:picLocks noChangeAspect="1" noChangeArrowheads="1"/>
          </p:cNvPicPr>
          <p:nvPr/>
        </p:nvPicPr>
        <p:blipFill>
          <a:blip r:embed="rId2" r:link="rId3" cstate="print"/>
          <a:srcRect/>
          <a:stretch>
            <a:fillRect/>
          </a:stretch>
        </p:blipFill>
        <p:spPr bwMode="auto">
          <a:xfrm>
            <a:off x="304800" y="1219200"/>
            <a:ext cx="3543300" cy="35528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ewsPrint">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AB8F4E2281DB34796C9005C7991FDAE" ma:contentTypeVersion="0" ma:contentTypeDescription="Create a new document." ma:contentTypeScope="" ma:versionID="e5e69471015812b39521fbe31e688b3c">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8CA03ED0-0883-4481-99B9-F9706F8E316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A9495405-97BA-4D90-B257-FA76F64047F5}">
  <ds:schemaRefs>
    <ds:schemaRef ds:uri="http://schemas.microsoft.com/sharepoint/v3/contenttype/forms"/>
  </ds:schemaRefs>
</ds:datastoreItem>
</file>

<file path=customXml/itemProps3.xml><?xml version="1.0" encoding="utf-8"?>
<ds:datastoreItem xmlns:ds="http://schemas.openxmlformats.org/officeDocument/2006/customXml" ds:itemID="{B3F5683D-20B0-4BC5-AE76-4183933C2947}">
  <ds:schemaRefs>
    <ds:schemaRef ds:uri="http://purl.org/dc/terms/"/>
    <ds:schemaRef ds:uri="http://purl.org/dc/dcmitype/"/>
    <ds:schemaRef ds:uri="http://schemas.microsoft.com/office/2006/documentManagement/types"/>
    <ds:schemaRef ds:uri="http://purl.org/dc/elements/1.1/"/>
    <ds:schemaRef ds:uri="http://schemas.openxmlformats.org/package/2006/metadata/core-properties"/>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Newsprint</Template>
  <TotalTime>701</TotalTime>
  <Words>852</Words>
  <Application>Microsoft Office PowerPoint</Application>
  <PresentationFormat>On-screen Show (4:3)</PresentationFormat>
  <Paragraphs>100</Paragraphs>
  <Slides>35</Slides>
  <Notes>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35</vt:i4>
      </vt:variant>
    </vt:vector>
  </HeadingPairs>
  <TitlesOfParts>
    <vt:vector size="37" baseType="lpstr">
      <vt:lpstr>NewsPrint</vt:lpstr>
      <vt:lpstr>Image</vt:lpstr>
      <vt:lpstr>Learner Outcome</vt:lpstr>
      <vt:lpstr>Slide 2</vt:lpstr>
      <vt:lpstr>Renaissance</vt:lpstr>
      <vt:lpstr>A rebirth of what?</vt:lpstr>
      <vt:lpstr>Where did it start?</vt:lpstr>
      <vt:lpstr>ITALY</vt:lpstr>
      <vt:lpstr>Slide 7</vt:lpstr>
      <vt:lpstr>Slide 8</vt:lpstr>
      <vt:lpstr>Slide 9</vt:lpstr>
      <vt:lpstr>Slide 10</vt:lpstr>
      <vt:lpstr>Slide 11</vt:lpstr>
      <vt:lpstr>Slide 12</vt:lpstr>
      <vt:lpstr>Slide 13</vt:lpstr>
      <vt:lpstr>Using  the facts about Italy, determine how or why each Renaissance ideal could flourish there. </vt:lpstr>
      <vt:lpstr>Using  the facts about Italy, determine how or why each Renaissance ideal could flourish there. </vt:lpstr>
      <vt:lpstr>Slide 16</vt:lpstr>
      <vt:lpstr>Slide 17</vt:lpstr>
      <vt:lpstr>Slide 18</vt:lpstr>
      <vt:lpstr>David</vt:lpstr>
      <vt:lpstr>Sistine Chapel</vt:lpstr>
      <vt:lpstr>Slide 21</vt:lpstr>
      <vt:lpstr>La Pieta  1499 Marble Sculpture</vt:lpstr>
      <vt:lpstr>Moses</vt:lpstr>
      <vt:lpstr>Slide 24</vt:lpstr>
      <vt:lpstr>Mona  Lisa</vt:lpstr>
      <vt:lpstr>The Last Supper</vt:lpstr>
      <vt:lpstr>Notebooks</vt:lpstr>
      <vt:lpstr> Painter Raphael - 1483-1520</vt:lpstr>
      <vt:lpstr>The School of Athens</vt:lpstr>
      <vt:lpstr>Medici Family</vt:lpstr>
      <vt:lpstr>Medici’s Video</vt:lpstr>
      <vt:lpstr>Slide 32</vt:lpstr>
      <vt:lpstr>Classical Art</vt:lpstr>
      <vt:lpstr>Medieval Art</vt:lpstr>
      <vt:lpstr>Renaissance Art</vt:lpstr>
    </vt:vector>
  </TitlesOfParts>
  <Company>fcps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anduncan</dc:creator>
  <cp:lastModifiedBy>lthurston</cp:lastModifiedBy>
  <cp:revision>31</cp:revision>
  <dcterms:created xsi:type="dcterms:W3CDTF">2011-09-09T12:22:33Z</dcterms:created>
  <dcterms:modified xsi:type="dcterms:W3CDTF">2013-08-22T12:56:46Z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0x010100DAB8F4E2281DB34796C9005C7991FDAE</vt:lpwstr>
  </property>
</Properties>
</file>