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56" r:id="rId3"/>
    <p:sldId id="258" r:id="rId4"/>
    <p:sldId id="257" r:id="rId5"/>
    <p:sldId id="263" r:id="rId6"/>
    <p:sldId id="264" r:id="rId7"/>
    <p:sldId id="272" r:id="rId8"/>
    <p:sldId id="260" r:id="rId9"/>
    <p:sldId id="271" r:id="rId10"/>
    <p:sldId id="265" r:id="rId11"/>
    <p:sldId id="259" r:id="rId12"/>
    <p:sldId id="261" r:id="rId13"/>
    <p:sldId id="266" r:id="rId14"/>
    <p:sldId id="267" r:id="rId15"/>
    <p:sldId id="273" r:id="rId16"/>
    <p:sldId id="276" r:id="rId17"/>
    <p:sldId id="275" r:id="rId18"/>
    <p:sldId id="27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4791AF-503D-4E83-AFDE-C62313C0B51C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96AB7F-117F-4655-A47F-5418C969C2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youtu.be/C8XVWNygDVk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/>
              <a:t>INDIVIDUALLY (NO TALKING!!!)Please </a:t>
            </a:r>
            <a:r>
              <a:rPr lang="en-US" sz="6000" dirty="0" smtClean="0"/>
              <a:t>complete your spice chart quiz laying on your desk.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Slip: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smtClean="0"/>
              <a:t>Nomadic Warriors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6248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To end the Roman Empire, many nomadic (roaming) warrior tribes invaded.</a:t>
            </a:r>
          </a:p>
          <a:p>
            <a:r>
              <a:rPr lang="en-US" dirty="0" smtClean="0"/>
              <a:t>Some of these tribes were the famous Huns, Goths, and Vikings.</a:t>
            </a:r>
          </a:p>
          <a:p>
            <a:r>
              <a:rPr lang="en-US" dirty="0" smtClean="0"/>
              <a:t>They were known to bring terror to towns where they invaded.</a:t>
            </a:r>
            <a:endParaRPr lang="en-US" dirty="0"/>
          </a:p>
        </p:txBody>
      </p:sp>
      <p:pic>
        <p:nvPicPr>
          <p:cNvPr id="96260" name="Picture 4" descr="http://i363.photobucket.com/albums/oo76/marioromero_2008/DSCF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2971800" cy="3962400"/>
          </a:xfrm>
          <a:prstGeom prst="rect">
            <a:avLst/>
          </a:prstGeom>
          <a:noFill/>
        </p:spPr>
      </p:pic>
      <p:pic>
        <p:nvPicPr>
          <p:cNvPr id="96258" name="Picture 2" descr="http://lib.lbcc.edu/handouts/images/Vikings/viking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411063" cy="3200400"/>
          </a:xfrm>
          <a:prstGeom prst="rect">
            <a:avLst/>
          </a:prstGeom>
          <a:noFill/>
        </p:spPr>
      </p:pic>
      <p:pic>
        <p:nvPicPr>
          <p:cNvPr id="96262" name="Picture 6" descr="http://warandgame.files.wordpress.com/2008/08/hu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2514600" cy="275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gb.fotolibra.com/images/previews/68321-medieval-knight-jousting-illustr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2542540" cy="2667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u="sng" smtClean="0"/>
              <a:t>MIDDLE AGES and MEDIEVAL</a:t>
            </a:r>
            <a:endParaRPr lang="en-US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3755136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“Middle Ages” are considered the time “in the middle of” the Roman Empire’s fall and European’s dominance in exploration</a:t>
            </a:r>
          </a:p>
          <a:p>
            <a:r>
              <a:rPr lang="en-US" dirty="0" smtClean="0"/>
              <a:t> Europeans were no longer leaders in SPICE characteristics.</a:t>
            </a:r>
          </a:p>
          <a:p>
            <a:r>
              <a:rPr lang="en-US" dirty="0" smtClean="0"/>
              <a:t>Anything in this time period is called “Medieval”</a:t>
            </a:r>
          </a:p>
          <a:p>
            <a:r>
              <a:rPr lang="en-US" dirty="0" smtClean="0"/>
              <a:t>Here are some images you may associate with the “Middle Ages”.</a:t>
            </a:r>
            <a:endParaRPr lang="en-US" dirty="0"/>
          </a:p>
        </p:txBody>
      </p:sp>
      <p:pic>
        <p:nvPicPr>
          <p:cNvPr id="94212" name="Picture 4" descr="http://www.castles.me.uk/images/medieval-cas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525"/>
            <a:ext cx="3238500" cy="2276475"/>
          </a:xfrm>
          <a:prstGeom prst="rect">
            <a:avLst/>
          </a:prstGeom>
          <a:noFill/>
        </p:spPr>
      </p:pic>
      <p:pic>
        <p:nvPicPr>
          <p:cNvPr id="94214" name="Picture 6" descr="http://www.traveljournals.net/pictures/l/21/211941-gothic-church-near-kylemore-abbey-connemara-ire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676400"/>
            <a:ext cx="376704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years we will be studying in this unit. </a:t>
            </a:r>
          </a:p>
          <a:p>
            <a:r>
              <a:rPr lang="en-US" dirty="0" smtClean="0"/>
              <a:t>Roughly 500 ends the Roman Empire/European dominance and 1450 begins sea exploration and the reemergence of European dominance</a:t>
            </a:r>
          </a:p>
          <a:p>
            <a:r>
              <a:rPr lang="en-US" dirty="0" smtClean="0"/>
              <a:t>During these years Middle Eastern/African, Asian, and American civilizations made many great advances while Europe declined that’s what we will study during this unit.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smtClean="0"/>
              <a:t>500 </a:t>
            </a:r>
            <a:r>
              <a:rPr lang="en-US" b="1" u="sng" dirty="0" smtClean="0"/>
              <a:t>–</a:t>
            </a:r>
            <a:r>
              <a:rPr b="1" u="sng" smtClean="0"/>
              <a:t> 1450 A.D.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Watching the "Dark Ages" develop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Let’s take a look at a video that will visualize all of the changes, terms, dates, and events that we have just seen!</a:t>
            </a:r>
          </a:p>
          <a:p>
            <a:r>
              <a:rPr lang="en-US" dirty="0" smtClean="0"/>
              <a:t>Answer the questions that accompany the first 22 minutes of the video on your paper.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9788" y="5257800"/>
            <a:ext cx="4038600" cy="857728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http://youtu.be/C8XVWNygDVk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Visualizing History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History Channel’s </a:t>
            </a:r>
            <a:r>
              <a:rPr lang="en-US" i="1" dirty="0" smtClean="0"/>
              <a:t>The Dark Ages</a:t>
            </a:r>
            <a:endParaRPr lang="en-US" dirty="0"/>
          </a:p>
        </p:txBody>
      </p:sp>
      <p:pic>
        <p:nvPicPr>
          <p:cNvPr id="97282" name="Picture 2" descr="http://ecx.images-amazon.com/images/I/51nhU-D3Pi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Describe life after the fall of Rome.</a:t>
            </a:r>
          </a:p>
          <a:p>
            <a:endParaRPr lang="en-US" dirty="0"/>
          </a:p>
          <a:p>
            <a:r>
              <a:rPr lang="en-US" dirty="0" smtClean="0"/>
              <a:t>With the Absence of Government, who did the people turn to for hope?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potential problems do you see with the church becoming the political and religious power?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Pretend you are a citizen living in Rome, the government falls to the Visigoths and many different warriors/military soldiers come in to start claiming land. The are not friendly and you as a citizen must protect yourself and make sure you have the basic needs to survive.</a:t>
            </a:r>
          </a:p>
          <a:p>
            <a:endParaRPr lang="en-US" dirty="0"/>
          </a:p>
          <a:p>
            <a:r>
              <a:rPr lang="en-US" dirty="0" smtClean="0"/>
              <a:t> What do you do?</a:t>
            </a:r>
          </a:p>
          <a:p>
            <a:r>
              <a:rPr lang="en-US" dirty="0" smtClean="0"/>
              <a:t>How do you ensure that you stay safe?</a:t>
            </a:r>
          </a:p>
          <a:p>
            <a:r>
              <a:rPr lang="en-US" dirty="0" smtClean="0"/>
              <a:t>How will you make sure to stay safe? How will you protect yourself?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44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is Feudalism? Describe why it was created.</a:t>
            </a:r>
          </a:p>
          <a:p>
            <a:endParaRPr lang="en-US" dirty="0"/>
          </a:p>
          <a:p>
            <a:r>
              <a:rPr lang="en-US" dirty="0" smtClean="0"/>
              <a:t>Why was Feudalism created? Who benefitted from the system?</a:t>
            </a:r>
          </a:p>
          <a:p>
            <a:endParaRPr lang="en-US" dirty="0"/>
          </a:p>
          <a:p>
            <a:r>
              <a:rPr lang="en-US" dirty="0" smtClean="0"/>
              <a:t>Put the following groups in the appropriate hierarchy order. Most powerful to least powerful. </a:t>
            </a:r>
          </a:p>
          <a:p>
            <a:pPr lvl="2"/>
            <a:r>
              <a:rPr lang="en-US" dirty="0" smtClean="0"/>
              <a:t>Pope, Peasants, Knights, Kings,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777240" lvl="2" indent="0">
              <a:buNone/>
            </a:pPr>
            <a:r>
              <a:rPr lang="en-US" dirty="0" smtClean="0"/>
              <a:t>If you lived during the Middle Ages, who would you want to be? Why?</a:t>
            </a:r>
          </a:p>
          <a:p>
            <a:pPr marL="777240" lvl="2" indent="0">
              <a:buNone/>
            </a:pPr>
            <a:r>
              <a:rPr lang="en-US" dirty="0" smtClean="0"/>
              <a:t>What social class would you not want to be?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What really happened….With your partner use the handout to answer the following questions.</a:t>
            </a:r>
            <a:endParaRPr lang="en-US" sz="28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6099048" y="40386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609600" y="228600"/>
            <a:ext cx="8153400" cy="594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2520462"/>
            <a:ext cx="526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Lords/Nobles  (Landowners)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37014" y="3429000"/>
            <a:ext cx="473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Knights (hired by lords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37239" y="4571999"/>
            <a:ext cx="73780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Serfs - worked the land for protection</a:t>
            </a:r>
          </a:p>
          <a:p>
            <a:r>
              <a:rPr lang="en-US" b="1" dirty="0" smtClean="0"/>
              <a:t>90 % of population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31274" y="1318393"/>
            <a:ext cx="34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856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8000" dirty="0" smtClean="0"/>
              <a:t>What was life like in the dark ages?</a:t>
            </a:r>
          </a:p>
          <a:p>
            <a:r>
              <a:rPr lang="en-US" sz="8000" dirty="0" smtClean="0"/>
              <a:t>How did the people adapt to the fall of Rome?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Europe in the "Dark Ages"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few places, terms, and dates that you will need to be familiar with before we begin this lesson. </a:t>
            </a:r>
          </a:p>
          <a:p>
            <a:r>
              <a:rPr lang="en-US" dirty="0" smtClean="0"/>
              <a:t>In the next few slides, you will get a brief introduction/refresher before we begin.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Before we start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u="sng" smtClean="0"/>
              <a:t>EUROPE </a:t>
            </a:r>
            <a:r>
              <a:rPr lang="en-US" b="1" u="sng" dirty="0" smtClean="0"/>
              <a:t>–</a:t>
            </a:r>
            <a:r>
              <a:rPr b="1" u="sng" smtClean="0"/>
              <a:t> </a:t>
            </a:r>
            <a:r>
              <a:rPr smtClean="0"/>
              <a:t>Label Europe on your map.</a:t>
            </a:r>
            <a:endParaRPr lang="en-US" b="1" u="sng" dirty="0"/>
          </a:p>
        </p:txBody>
      </p:sp>
      <p:pic>
        <p:nvPicPr>
          <p:cNvPr id="62466" name="Picture 2" descr="http://www.justmaps.org/maps/images/world-map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2821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B.C. is a way to mark time </a:t>
            </a:r>
          </a:p>
          <a:p>
            <a:r>
              <a:rPr lang="en-US" dirty="0" smtClean="0"/>
              <a:t>B.C. roughly means “Before Christ”</a:t>
            </a:r>
          </a:p>
          <a:p>
            <a:r>
              <a:rPr lang="en-US" dirty="0" smtClean="0"/>
              <a:t>This time is referred to as “Ancient History”</a:t>
            </a:r>
          </a:p>
          <a:p>
            <a:r>
              <a:rPr lang="en-US" dirty="0" smtClean="0"/>
              <a:t>Lots of important things happened!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Hinduism, Buddhism, and Confucianism are begun, Great Wall of China built, First Olympic Games, Pyramids Built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smtClean="0"/>
              <a:t>B.C. </a:t>
            </a:r>
            <a:endParaRPr lang="en-US" b="1" u="sng" dirty="0"/>
          </a:p>
        </p:txBody>
      </p:sp>
      <p:pic>
        <p:nvPicPr>
          <p:cNvPr id="90114" name="Picture 2" descr="http://ancientworldwonders.com/uploads/Pyramids_of_Gi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"/>
            <a:ext cx="2590800" cy="1943100"/>
          </a:xfrm>
          <a:prstGeom prst="rect">
            <a:avLst/>
          </a:prstGeom>
          <a:noFill/>
        </p:spPr>
      </p:pic>
      <p:pic>
        <p:nvPicPr>
          <p:cNvPr id="90120" name="Picture 8" descr="New Seven Wonders of Ancient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00400"/>
            <a:ext cx="2638973" cy="1981200"/>
          </a:xfrm>
          <a:prstGeom prst="rect">
            <a:avLst/>
          </a:prstGeom>
          <a:noFill/>
        </p:spPr>
      </p:pic>
      <p:pic>
        <p:nvPicPr>
          <p:cNvPr id="90122" name="Picture 10" descr="https://encrypted-tbn0.google.com/images?q=tbn:ANd9GcR6WFLN--rSlLwQB1KbLLS_pkh4lig4qCd6bb49swjaykRylg9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3352800"/>
            <a:ext cx="3076575" cy="1485900"/>
          </a:xfrm>
          <a:prstGeom prst="rect">
            <a:avLst/>
          </a:prstGeom>
          <a:noFill/>
        </p:spPr>
      </p:pic>
      <p:pic>
        <p:nvPicPr>
          <p:cNvPr id="90124" name="Picture 12" descr="http://www.viewzone.com/buddha.h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230874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dirty="0" smtClean="0"/>
              <a:t>A.D. is a way to mark time after Jesus Christ was born.</a:t>
            </a:r>
          </a:p>
          <a:p>
            <a:r>
              <a:rPr lang="en-US" dirty="0" smtClean="0"/>
              <a:t>A.D. means Anno Domini, or “Year of Our Lord”</a:t>
            </a:r>
          </a:p>
          <a:p>
            <a:r>
              <a:rPr lang="en-US" dirty="0" smtClean="0"/>
              <a:t>Since much of the history studied in the United States comes from a European Christian perspective, we use B.C. and A.D. to mark time.</a:t>
            </a:r>
          </a:p>
          <a:p>
            <a:r>
              <a:rPr lang="en-US" dirty="0" smtClean="0"/>
              <a:t>Here are some things that have happened in A.D.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Zheng</a:t>
            </a:r>
            <a:r>
              <a:rPr lang="en-US" dirty="0" smtClean="0"/>
              <a:t> He’s and Christopher Columbus’ voyages, Mayans invented the calendar, microscope invented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b="1" u="sng" smtClean="0"/>
              <a:t>A.D.</a:t>
            </a:r>
            <a:endParaRPr lang="en-US" dirty="0"/>
          </a:p>
        </p:txBody>
      </p:sp>
      <p:pic>
        <p:nvPicPr>
          <p:cNvPr id="89090" name="Picture 2" descr="http://apwhod2011.pbworks.com/f/1306449960/ZhengH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69" y="3733800"/>
            <a:ext cx="2652531" cy="1676400"/>
          </a:xfrm>
          <a:prstGeom prst="rect">
            <a:avLst/>
          </a:prstGeom>
          <a:noFill/>
        </p:spPr>
      </p:pic>
      <p:pic>
        <p:nvPicPr>
          <p:cNvPr id="89092" name="Picture 4" descr="http://www.greatdreams.com/mayan-calen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2032261" cy="1981200"/>
          </a:xfrm>
          <a:prstGeom prst="rect">
            <a:avLst/>
          </a:prstGeom>
          <a:noFill/>
        </p:spPr>
      </p:pic>
      <p:pic>
        <p:nvPicPr>
          <p:cNvPr id="89094" name="Picture 6" descr="http://cdn1.iconfinder.com/data/icons/PLASTICXP/medical/png/400/microsco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services does the United States government provide for you?</a:t>
            </a:r>
          </a:p>
          <a:p>
            <a:endParaRPr lang="en-US" dirty="0"/>
          </a:p>
          <a:p>
            <a:r>
              <a:rPr lang="en-US" dirty="0" smtClean="0"/>
              <a:t>Try to think of 5 things that the government does for citizens.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8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 smtClean="0"/>
              <a:t>ROMAN EMPIRE</a:t>
            </a:r>
            <a:endParaRPr lang="en-US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Roman Empire lasted from 753 BC – 476 AD</a:t>
            </a:r>
          </a:p>
          <a:p>
            <a:r>
              <a:rPr lang="en-US" dirty="0" smtClean="0"/>
              <a:t>They are considered a great empire for their engineering, government, intellectual development, and leadership conquest.</a:t>
            </a:r>
          </a:p>
          <a:p>
            <a:r>
              <a:rPr lang="en-US" dirty="0" smtClean="0"/>
              <a:t>Here are some images you might associate with the Roman Empire: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3186" name="Picture 2" descr="http://upload.wikimedia.org/wikipedia/commons/thumb/a/a3/Maccari-Cicero.jpg/300px-Maccari-Cic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286000"/>
            <a:ext cx="2857500" cy="1781176"/>
          </a:xfrm>
          <a:prstGeom prst="rect">
            <a:avLst/>
          </a:prstGeom>
          <a:noFill/>
        </p:spPr>
      </p:pic>
      <p:pic>
        <p:nvPicPr>
          <p:cNvPr id="93188" name="Picture 4" descr="http://www.acrossrome.com/wp-content/gallery/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2946400" cy="2209800"/>
          </a:xfrm>
          <a:prstGeom prst="rect">
            <a:avLst/>
          </a:prstGeom>
          <a:noFill/>
        </p:spPr>
      </p:pic>
      <p:pic>
        <p:nvPicPr>
          <p:cNvPr id="93190" name="Picture 6" descr="http://www.crystalinks.com/RomanBathhou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3114745" cy="2133600"/>
          </a:xfrm>
          <a:prstGeom prst="rect">
            <a:avLst/>
          </a:prstGeom>
          <a:noFill/>
        </p:spPr>
      </p:pic>
      <p:pic>
        <p:nvPicPr>
          <p:cNvPr id="93192" name="Picture 8" descr="http://www.dailygalaxy.com/photos/uncategorized/hannibal_co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3355" y="0"/>
            <a:ext cx="1720645" cy="1600200"/>
          </a:xfrm>
          <a:prstGeom prst="rect">
            <a:avLst/>
          </a:prstGeom>
          <a:noFill/>
        </p:spPr>
      </p:pic>
      <p:pic>
        <p:nvPicPr>
          <p:cNvPr id="93194" name="Picture 10" descr="http://webmail.warwickschools.org/~t_cas/01EEC821-011F049C.0/ancient-ro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024572" cy="1600200"/>
          </a:xfrm>
          <a:prstGeom prst="rect">
            <a:avLst/>
          </a:prstGeom>
          <a:noFill/>
        </p:spPr>
      </p:pic>
      <p:pic>
        <p:nvPicPr>
          <p:cNvPr id="93196" name="Picture 12" descr="http://lair2000.net/mermaid_poetry/mer-poetry/3mm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648200"/>
            <a:ext cx="2057400" cy="1909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texas.edu/courses/ancientfilmCC304/lecture21/images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219950" cy="62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15" y="5486400"/>
            <a:ext cx="492641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Looking at the map, what issues do you see with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Roman empire that could be problematic?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Why do you think the empire fell?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5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1409</TotalTime>
  <Words>793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Entrance Slip:</vt:lpstr>
      <vt:lpstr>Europe in the "Dark Ages"</vt:lpstr>
      <vt:lpstr>Before we start…</vt:lpstr>
      <vt:lpstr>EUROPE – Label Europe on your map.</vt:lpstr>
      <vt:lpstr>B.C. </vt:lpstr>
      <vt:lpstr>A.D.</vt:lpstr>
      <vt:lpstr>Critical Thinking</vt:lpstr>
      <vt:lpstr>ROMAN EMPIRE</vt:lpstr>
      <vt:lpstr>Slide 9</vt:lpstr>
      <vt:lpstr>Nomadic Warriors</vt:lpstr>
      <vt:lpstr>MIDDLE AGES and MEDIEVAL</vt:lpstr>
      <vt:lpstr>500 – 1450 A.D.</vt:lpstr>
      <vt:lpstr>Watching the "Dark Ages" develop</vt:lpstr>
      <vt:lpstr>Visualizing History</vt:lpstr>
      <vt:lpstr>Recap:</vt:lpstr>
      <vt:lpstr>Activity</vt:lpstr>
      <vt:lpstr>What really happened….With your partner use the handout to answer the following questions.</vt:lpstr>
      <vt:lpstr>Slide 18</vt:lpstr>
      <vt:lpstr>Exit Slip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in the "Dark Ages"</dc:title>
  <dc:creator>Robbie</dc:creator>
  <cp:lastModifiedBy>lthurston</cp:lastModifiedBy>
  <cp:revision>81</cp:revision>
  <dcterms:created xsi:type="dcterms:W3CDTF">2012-06-21T20:01:59Z</dcterms:created>
  <dcterms:modified xsi:type="dcterms:W3CDTF">2013-08-16T19:08:45Z</dcterms:modified>
</cp:coreProperties>
</file>